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41"/>
  </p:notesMasterIdLst>
  <p:handoutMasterIdLst>
    <p:handoutMasterId r:id="rId42"/>
  </p:handoutMasterIdLst>
  <p:sldIdLst>
    <p:sldId id="259" r:id="rId2"/>
    <p:sldId id="467" r:id="rId3"/>
    <p:sldId id="468" r:id="rId4"/>
    <p:sldId id="469" r:id="rId5"/>
    <p:sldId id="470" r:id="rId6"/>
    <p:sldId id="471" r:id="rId7"/>
    <p:sldId id="496" r:id="rId8"/>
    <p:sldId id="472" r:id="rId9"/>
    <p:sldId id="473" r:id="rId10"/>
    <p:sldId id="474" r:id="rId11"/>
    <p:sldId id="475" r:id="rId12"/>
    <p:sldId id="476" r:id="rId13"/>
    <p:sldId id="477" r:id="rId14"/>
    <p:sldId id="499" r:id="rId15"/>
    <p:sldId id="500" r:id="rId16"/>
    <p:sldId id="502" r:id="rId17"/>
    <p:sldId id="503" r:id="rId18"/>
    <p:sldId id="513" r:id="rId19"/>
    <p:sldId id="504" r:id="rId20"/>
    <p:sldId id="505" r:id="rId21"/>
    <p:sldId id="506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</p:sldIdLst>
  <p:sldSz cx="9144000" cy="5143500" type="screen16x9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5640" userDrawn="1">
          <p15:clr>
            <a:srgbClr val="A4A3A4"/>
          </p15:clr>
        </p15:guide>
        <p15:guide id="3" orient="horz" pos="708" userDrawn="1">
          <p15:clr>
            <a:srgbClr val="A4A3A4"/>
          </p15:clr>
        </p15:guide>
        <p15:guide id="6" orient="horz" pos="180" userDrawn="1">
          <p15:clr>
            <a:srgbClr val="A4A3A4"/>
          </p15:clr>
        </p15:guide>
        <p15:guide id="7" orient="horz" pos="31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F3341"/>
    <a:srgbClr val="6DC24B"/>
    <a:srgbClr val="C6EFFF"/>
    <a:srgbClr val="F2F3E4"/>
    <a:srgbClr val="F1F0F1"/>
    <a:srgbClr val="E5F8FF"/>
    <a:srgbClr val="EAC487"/>
    <a:srgbClr val="9C7E55"/>
    <a:srgbClr val="F9FDFF"/>
    <a:srgbClr val="D7F5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044" autoAdjust="0"/>
    <p:restoredTop sz="96610" autoAdjust="0"/>
  </p:normalViewPr>
  <p:slideViewPr>
    <p:cSldViewPr snapToGrid="0">
      <p:cViewPr varScale="1">
        <p:scale>
          <a:sx n="115" d="100"/>
          <a:sy n="115" d="100"/>
        </p:scale>
        <p:origin x="-732" y="-90"/>
      </p:cViewPr>
      <p:guideLst>
        <p:guide orient="horz" pos="708"/>
        <p:guide orient="horz" pos="180"/>
        <p:guide orient="horz" pos="3108"/>
        <p:guide pos="5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898" y="54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446-C668-0D46-A475-03A018C9F99C}" type="datetimeFigureOut">
              <a:rPr lang="en-US" smtClean="0"/>
              <a:pPr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FBF56-9358-E64E-A12C-E94F23D77D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305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2418-5498-496B-9B3E-912B9D6443B9}" type="datetimeFigureOut">
              <a:rPr lang="en-US" smtClean="0"/>
              <a:pPr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EBE-E194-4A8A-BBBE-6B90DE988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570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91BF04DB-20BF-4922-AE7A-D994B399CFBF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22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164B5993-F8EF-400B-9588-3CB728EBDF9C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3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xmlns="" val="69247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04547" y="3844395"/>
            <a:ext cx="1306800" cy="10973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23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24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2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165115" y="4076699"/>
            <a:ext cx="647700" cy="673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9375038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with people or other images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48903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062729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6258121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53512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53BCAE27-A192-45DC-A959-116DB2B14D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655312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8807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71" y="1191639"/>
            <a:ext cx="860153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42419753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2" pos="168" userDrawn="1">
          <p15:clr>
            <a:srgbClr val="FBAE40"/>
          </p15:clr>
        </p15:guide>
        <p15:guide id="3" pos="5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8963388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1" userDrawn="1">
          <p15:clr>
            <a:srgbClr val="FBAE40"/>
          </p15:clr>
        </p15:guide>
        <p15:guide id="2" pos="164" userDrawn="1">
          <p15:clr>
            <a:srgbClr val="FBAE40"/>
          </p15:clr>
        </p15:guide>
        <p15:guide id="3" orient="horz" pos="3078" userDrawn="1">
          <p15:clr>
            <a:srgbClr val="FBAE40"/>
          </p15:clr>
        </p15:guide>
        <p15:guide id="4" pos="559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3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8514" y="1765300"/>
            <a:ext cx="4374573" cy="1193706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4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</p:spTree>
    <p:extLst>
      <p:ext uri="{BB962C8B-B14F-4D97-AF65-F5344CB8AC3E}">
        <p14:creationId xmlns:p14="http://schemas.microsoft.com/office/powerpoint/2010/main" xmlns="" val="237084478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5857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74130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78942447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492565" y="0"/>
            <a:ext cx="5653834" cy="4406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7584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3" y="254000"/>
            <a:ext cx="4198723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37826661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3886688" y="2623199"/>
            <a:ext cx="2231136" cy="22311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5770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5770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928633" y="584200"/>
            <a:ext cx="4064000" cy="4064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151666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20101309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7584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42487" y="3896489"/>
            <a:ext cx="2051148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442487" y="4211108"/>
            <a:ext cx="2051148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3709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3709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84202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84202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277584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2442487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4647418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6852349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3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2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8" name="Oval 4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10232929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03199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9281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2794448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170530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70530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03199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79281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79281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2794448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70530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170530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5056406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79281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5562599" y="254000"/>
            <a:ext cx="3583799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9476612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63" y="3515143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229863" y="3724346"/>
            <a:ext cx="3190875" cy="30790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9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289307" y="3365500"/>
            <a:ext cx="774700" cy="7747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1708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317287" y="154716"/>
            <a:ext cx="4808884" cy="480888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769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Add a quote</a:t>
            </a:r>
            <a:br>
              <a:rPr lang="en-US" dirty="0"/>
            </a:br>
            <a:r>
              <a:rPr lang="en-US" dirty="0"/>
              <a:t>below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69" y="2184399"/>
            <a:ext cx="3794374" cy="8763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5769" y="3174999"/>
            <a:ext cx="3794374" cy="20320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455886" y="2184399"/>
            <a:ext cx="4428402" cy="185057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1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9724731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3556000" cy="47534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861147"/>
            <a:ext cx="3556000" cy="282674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97390985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0"/>
            <a:ext cx="3556000" cy="3392489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171450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12687545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49022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1"/>
            <a:ext cx="4673600" cy="3061446"/>
          </a:xfrm>
        </p:spPr>
        <p:txBody>
          <a:bodyPr numCol="2" spcCol="27432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10pt or 8pt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5225143" y="696913"/>
            <a:ext cx="3659145" cy="3933825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Infographics/SmartArt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71163159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254000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813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53296959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97275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1316867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83027" y="809262"/>
            <a:ext cx="8601262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36826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8351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3210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3026" y="254000"/>
            <a:ext cx="5245100" cy="533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236826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38351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3210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4" name="Oval 3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53659694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3378200" y="809262"/>
            <a:ext cx="5525295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09670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5635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494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3070" y="254000"/>
            <a:ext cx="5300482" cy="90302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409670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5635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494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03200" y="1286353"/>
            <a:ext cx="654050" cy="649302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704055" y="1348393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04055" y="1569212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03200" y="2343628"/>
            <a:ext cx="654050" cy="6493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704055" y="2405668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04055" y="2626487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03200" y="3425296"/>
            <a:ext cx="654050" cy="649302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704055" y="3487336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704055" y="3708155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4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3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53603075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303714" y="0"/>
            <a:ext cx="3499859" cy="488473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6221676" y="0"/>
            <a:ext cx="2921000" cy="488925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1416" y="254000"/>
            <a:ext cx="3835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26059" y="2231277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2141" y="2496914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1416" y="1295399"/>
            <a:ext cx="3686630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2141" y="2281009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26059" y="3155214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2141" y="33711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02141" y="31552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26059" y="399480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02141" y="42474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02141" y="40315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Benefits Delivered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498663" y="931094"/>
            <a:ext cx="2400140" cy="3131640"/>
          </a:xfrm>
        </p:spPr>
        <p:txBody>
          <a:bodyPr t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7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498663" y="664389"/>
            <a:ext cx="2400140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6498663" y="4128262"/>
            <a:ext cx="652955" cy="650994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View video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6953017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254000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10690569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68073" y="1953704"/>
            <a:ext cx="1181854" cy="1231492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295639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451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97275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6670835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7710" y="1988107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437274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451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option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2002166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454502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4582711" y="3424147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LinkedIn</a:t>
            </a:r>
            <a:r>
              <a:rPr lang="en-GB" spc="11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4582711" y="3705695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67200" y="3365682"/>
            <a:ext cx="263124" cy="2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33863" y="3611980"/>
            <a:ext cx="333624" cy="3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368073" y="1953704"/>
            <a:ext cx="1181854" cy="12314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14689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1.0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58807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     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2.0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3.0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4.0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5.0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6.0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7.0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74" name="Footer Placeholder 4"/>
          <p:cNvSpPr txBox="1">
            <a:spLocks/>
          </p:cNvSpPr>
          <p:nvPr userDrawn="1"/>
        </p:nvSpPr>
        <p:spPr>
          <a:xfrm>
            <a:off x="7056685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© 2017</a:t>
            </a:r>
            <a:r>
              <a:rPr lang="en-US" sz="600" b="0" u="none" baseline="0">
                <a:solidFill>
                  <a:schemeClr val="accent2"/>
                </a:solidFill>
              </a:rPr>
              <a:t> </a:t>
            </a:r>
            <a:r>
              <a:rPr lang="en-US" sz="6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75" name="Footer Placeholder 4"/>
          <p:cNvSpPr txBox="1">
            <a:spLocks/>
          </p:cNvSpPr>
          <p:nvPr userDrawn="1"/>
        </p:nvSpPr>
        <p:spPr>
          <a:xfrm>
            <a:off x="77050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76" name="Footer Placeholder 4"/>
          <p:cNvSpPr txBox="1">
            <a:spLocks/>
          </p:cNvSpPr>
          <p:nvPr userDrawn="1"/>
        </p:nvSpPr>
        <p:spPr>
          <a:xfrm>
            <a:off x="83146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77" name="Footer Placeholder 4"/>
          <p:cNvSpPr txBox="1">
            <a:spLocks/>
          </p:cNvSpPr>
          <p:nvPr userDrawn="1"/>
        </p:nvSpPr>
        <p:spPr>
          <a:xfrm>
            <a:off x="8924925" y="4979488"/>
            <a:ext cx="219075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5D61087F-CA7B-4F6C-AD54-FCE24029CF22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8680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14300" y="-20783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+mn-lt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7827004" y="1196636"/>
            <a:ext cx="1038159" cy="1038157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6380528" y="2285090"/>
            <a:ext cx="637328" cy="637328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5949923" y="361481"/>
            <a:ext cx="579139" cy="579139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4987212" y="3045009"/>
            <a:ext cx="641535" cy="641536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34" y="2316263"/>
            <a:ext cx="4314029" cy="208728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255732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741727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45395"/>
            <a:ext cx="3200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903495" y="4963911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2495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2279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6238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657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4000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59253820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385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/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/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/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/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11323247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9144850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989695639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 &amp; Optional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657347" y="0"/>
            <a:ext cx="6489051" cy="4700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</p:spTree>
    <p:extLst>
      <p:ext uri="{BB962C8B-B14F-4D97-AF65-F5344CB8AC3E}">
        <p14:creationId xmlns:p14="http://schemas.microsoft.com/office/powerpoint/2010/main" xmlns="" val="96311985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38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9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1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9010466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19" y="1248937"/>
            <a:ext cx="8627806" cy="348455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4006715" y="-155461"/>
            <a:ext cx="152400" cy="122115"/>
            <a:chOff x="7983415" y="6582508"/>
            <a:chExt cx="152400" cy="486507"/>
          </a:xfrm>
        </p:grpSpPr>
        <p:cxnSp>
          <p:nvCxnSpPr>
            <p:cNvPr id="111" name="Straight Connector 1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 userDrawn="1"/>
        </p:nvGrpSpPr>
        <p:grpSpPr>
          <a:xfrm>
            <a:off x="3540588" y="-155461"/>
            <a:ext cx="152400" cy="122115"/>
            <a:chOff x="7983415" y="6582508"/>
            <a:chExt cx="152400" cy="486507"/>
          </a:xfrm>
        </p:grpSpPr>
        <p:cxnSp>
          <p:nvCxnSpPr>
            <p:cNvPr id="114" name="Straight Connector 1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 userDrawn="1"/>
        </p:nvGrpSpPr>
        <p:grpSpPr>
          <a:xfrm>
            <a:off x="3074461" y="-155461"/>
            <a:ext cx="152400" cy="122115"/>
            <a:chOff x="7983415" y="6582508"/>
            <a:chExt cx="152400" cy="486507"/>
          </a:xfrm>
        </p:grpSpPr>
        <p:cxnSp>
          <p:nvCxnSpPr>
            <p:cNvPr id="117" name="Straight Connector 1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 userDrawn="1"/>
        </p:nvGrpSpPr>
        <p:grpSpPr>
          <a:xfrm>
            <a:off x="2608334" y="-155461"/>
            <a:ext cx="152400" cy="122115"/>
            <a:chOff x="7983415" y="6582508"/>
            <a:chExt cx="152400" cy="486507"/>
          </a:xfrm>
        </p:grpSpPr>
        <p:cxnSp>
          <p:nvCxnSpPr>
            <p:cNvPr id="120" name="Straight Connector 1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 userDrawn="1"/>
        </p:nvGrpSpPr>
        <p:grpSpPr>
          <a:xfrm>
            <a:off x="2142207" y="-155461"/>
            <a:ext cx="152400" cy="122115"/>
            <a:chOff x="7983415" y="6582508"/>
            <a:chExt cx="152400" cy="486507"/>
          </a:xfrm>
        </p:grpSpPr>
        <p:cxnSp>
          <p:nvCxnSpPr>
            <p:cNvPr id="123" name="Straight Connector 1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 userDrawn="1"/>
        </p:nvGrpSpPr>
        <p:grpSpPr>
          <a:xfrm>
            <a:off x="1676080" y="-155461"/>
            <a:ext cx="152400" cy="122115"/>
            <a:chOff x="7983415" y="6582508"/>
            <a:chExt cx="152400" cy="486507"/>
          </a:xfrm>
        </p:grpSpPr>
        <p:cxnSp>
          <p:nvCxnSpPr>
            <p:cNvPr id="126" name="Straight Connector 1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 userDrawn="1"/>
        </p:nvCxnSpPr>
        <p:spPr>
          <a:xfrm>
            <a:off x="430099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 userDrawn="1"/>
        </p:nvGrpSpPr>
        <p:grpSpPr>
          <a:xfrm>
            <a:off x="743826" y="-155461"/>
            <a:ext cx="152400" cy="122115"/>
            <a:chOff x="7983415" y="6582508"/>
            <a:chExt cx="152400" cy="486507"/>
          </a:xfrm>
        </p:grpSpPr>
        <p:cxnSp>
          <p:nvCxnSpPr>
            <p:cNvPr id="171" name="Straight Connector 17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1209953" y="-155461"/>
            <a:ext cx="152400" cy="122115"/>
            <a:chOff x="7983415" y="6582508"/>
            <a:chExt cx="152400" cy="486507"/>
          </a:xfrm>
        </p:grpSpPr>
        <p:cxnSp>
          <p:nvCxnSpPr>
            <p:cNvPr id="177" name="Straight Connector 17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 userDrawn="1"/>
        </p:nvGrpSpPr>
        <p:grpSpPr>
          <a:xfrm>
            <a:off x="7269604" y="-155461"/>
            <a:ext cx="152400" cy="122115"/>
            <a:chOff x="7983415" y="6582508"/>
            <a:chExt cx="152400" cy="486507"/>
          </a:xfrm>
        </p:grpSpPr>
        <p:cxnSp>
          <p:nvCxnSpPr>
            <p:cNvPr id="234" name="Straight Connector 23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 userDrawn="1"/>
        </p:nvGrpSpPr>
        <p:grpSpPr>
          <a:xfrm>
            <a:off x="6803477" y="-155461"/>
            <a:ext cx="152400" cy="122115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 userDrawn="1"/>
        </p:nvGrpSpPr>
        <p:grpSpPr>
          <a:xfrm>
            <a:off x="6337350" y="-155461"/>
            <a:ext cx="152400" cy="122115"/>
            <a:chOff x="7983415" y="6582508"/>
            <a:chExt cx="152400" cy="486507"/>
          </a:xfrm>
        </p:grpSpPr>
        <p:cxnSp>
          <p:nvCxnSpPr>
            <p:cNvPr id="240" name="Straight Connector 23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 userDrawn="1"/>
        </p:nvGrpSpPr>
        <p:grpSpPr>
          <a:xfrm>
            <a:off x="5871223" y="-155461"/>
            <a:ext cx="152400" cy="122115"/>
            <a:chOff x="7983415" y="6582508"/>
            <a:chExt cx="152400" cy="486507"/>
          </a:xfrm>
        </p:grpSpPr>
        <p:cxnSp>
          <p:nvCxnSpPr>
            <p:cNvPr id="243" name="Straight Connector 24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>
            <a:off x="5405096" y="-155461"/>
            <a:ext cx="152400" cy="122115"/>
            <a:chOff x="7983415" y="6582508"/>
            <a:chExt cx="152400" cy="486507"/>
          </a:xfrm>
        </p:grpSpPr>
        <p:cxnSp>
          <p:nvCxnSpPr>
            <p:cNvPr id="246" name="Straight Connector 24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>
            <a:off x="4938969" y="-155461"/>
            <a:ext cx="152400" cy="122115"/>
            <a:chOff x="7983415" y="6582508"/>
            <a:chExt cx="152400" cy="486507"/>
          </a:xfrm>
        </p:grpSpPr>
        <p:cxnSp>
          <p:nvCxnSpPr>
            <p:cNvPr id="249" name="Straight Connector 24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 userDrawn="1"/>
        </p:nvGrpSpPr>
        <p:grpSpPr>
          <a:xfrm>
            <a:off x="4472842" y="-155461"/>
            <a:ext cx="152400" cy="122115"/>
            <a:chOff x="7983415" y="6582508"/>
            <a:chExt cx="152400" cy="486507"/>
          </a:xfrm>
        </p:grpSpPr>
        <p:cxnSp>
          <p:nvCxnSpPr>
            <p:cNvPr id="255" name="Straight Connector 2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/>
          <p:cNvCxnSpPr/>
          <p:nvPr userDrawn="1"/>
        </p:nvCxnSpPr>
        <p:spPr>
          <a:xfrm>
            <a:off x="8667987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 userDrawn="1"/>
        </p:nvGrpSpPr>
        <p:grpSpPr>
          <a:xfrm>
            <a:off x="8201858" y="-155461"/>
            <a:ext cx="152400" cy="122115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/>
          <p:cNvGrpSpPr/>
          <p:nvPr userDrawn="1"/>
        </p:nvGrpSpPr>
        <p:grpSpPr>
          <a:xfrm>
            <a:off x="7735731" y="-155461"/>
            <a:ext cx="152400" cy="122115"/>
            <a:chOff x="7983415" y="6582508"/>
            <a:chExt cx="152400" cy="486507"/>
          </a:xfrm>
        </p:grpSpPr>
        <p:cxnSp>
          <p:nvCxnSpPr>
            <p:cNvPr id="273" name="Straight Connector 2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/>
          <p:cNvGrpSpPr/>
          <p:nvPr userDrawn="1"/>
        </p:nvGrpSpPr>
        <p:grpSpPr>
          <a:xfrm>
            <a:off x="4006715" y="5185797"/>
            <a:ext cx="152400" cy="122115"/>
            <a:chOff x="7983415" y="6582508"/>
            <a:chExt cx="152400" cy="486507"/>
          </a:xfrm>
        </p:grpSpPr>
        <p:cxnSp>
          <p:nvCxnSpPr>
            <p:cNvPr id="333" name="Straight Connector 3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 334"/>
          <p:cNvGrpSpPr/>
          <p:nvPr userDrawn="1"/>
        </p:nvGrpSpPr>
        <p:grpSpPr>
          <a:xfrm>
            <a:off x="3540588" y="5185797"/>
            <a:ext cx="152400" cy="122115"/>
            <a:chOff x="7983415" y="6582508"/>
            <a:chExt cx="152400" cy="486507"/>
          </a:xfrm>
        </p:grpSpPr>
        <p:cxnSp>
          <p:nvCxnSpPr>
            <p:cNvPr id="336" name="Straight Connector 33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 userDrawn="1"/>
        </p:nvGrpSpPr>
        <p:grpSpPr>
          <a:xfrm>
            <a:off x="3074461" y="5185797"/>
            <a:ext cx="152400" cy="122115"/>
            <a:chOff x="7983415" y="6582508"/>
            <a:chExt cx="152400" cy="486507"/>
          </a:xfrm>
        </p:grpSpPr>
        <p:cxnSp>
          <p:nvCxnSpPr>
            <p:cNvPr id="339" name="Straight Connector 3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 userDrawn="1"/>
        </p:nvGrpSpPr>
        <p:grpSpPr>
          <a:xfrm>
            <a:off x="2608334" y="5185797"/>
            <a:ext cx="152400" cy="122115"/>
            <a:chOff x="7983415" y="6582508"/>
            <a:chExt cx="152400" cy="486507"/>
          </a:xfrm>
        </p:grpSpPr>
        <p:cxnSp>
          <p:nvCxnSpPr>
            <p:cNvPr id="342" name="Straight Connector 34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/>
          <p:cNvGrpSpPr/>
          <p:nvPr userDrawn="1"/>
        </p:nvGrpSpPr>
        <p:grpSpPr>
          <a:xfrm>
            <a:off x="2142207" y="5185797"/>
            <a:ext cx="152400" cy="122115"/>
            <a:chOff x="7983415" y="6582508"/>
            <a:chExt cx="152400" cy="486507"/>
          </a:xfrm>
        </p:grpSpPr>
        <p:cxnSp>
          <p:nvCxnSpPr>
            <p:cNvPr id="345" name="Straight Connector 34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 userDrawn="1"/>
        </p:nvGrpSpPr>
        <p:grpSpPr>
          <a:xfrm>
            <a:off x="1676080" y="5185797"/>
            <a:ext cx="152400" cy="122115"/>
            <a:chOff x="7983415" y="6582508"/>
            <a:chExt cx="152400" cy="486507"/>
          </a:xfrm>
        </p:grpSpPr>
        <p:cxnSp>
          <p:nvCxnSpPr>
            <p:cNvPr id="348" name="Straight Connector 34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0" name="Straight Connector 349"/>
          <p:cNvCxnSpPr/>
          <p:nvPr userDrawn="1"/>
        </p:nvCxnSpPr>
        <p:spPr>
          <a:xfrm>
            <a:off x="430099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/>
          <p:cNvGrpSpPr/>
          <p:nvPr userDrawn="1"/>
        </p:nvGrpSpPr>
        <p:grpSpPr>
          <a:xfrm>
            <a:off x="743826" y="5185797"/>
            <a:ext cx="152400" cy="122115"/>
            <a:chOff x="7983415" y="6582508"/>
            <a:chExt cx="152400" cy="486507"/>
          </a:xfrm>
        </p:grpSpPr>
        <p:cxnSp>
          <p:nvCxnSpPr>
            <p:cNvPr id="352" name="Straight Connector 35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 userDrawn="1"/>
        </p:nvGrpSpPr>
        <p:grpSpPr>
          <a:xfrm>
            <a:off x="1209953" y="5185797"/>
            <a:ext cx="152400" cy="122115"/>
            <a:chOff x="7983415" y="6582508"/>
            <a:chExt cx="152400" cy="486507"/>
          </a:xfrm>
        </p:grpSpPr>
        <p:cxnSp>
          <p:nvCxnSpPr>
            <p:cNvPr id="355" name="Straight Connector 3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 userDrawn="1"/>
        </p:nvGrpSpPr>
        <p:grpSpPr>
          <a:xfrm>
            <a:off x="7269604" y="5185797"/>
            <a:ext cx="152400" cy="122115"/>
            <a:chOff x="7983415" y="6582508"/>
            <a:chExt cx="152400" cy="486507"/>
          </a:xfrm>
        </p:grpSpPr>
        <p:cxnSp>
          <p:nvCxnSpPr>
            <p:cNvPr id="358" name="Straight Connector 3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 userDrawn="1"/>
        </p:nvGrpSpPr>
        <p:grpSpPr>
          <a:xfrm>
            <a:off x="6803477" y="5185797"/>
            <a:ext cx="152400" cy="122115"/>
            <a:chOff x="7983415" y="6582508"/>
            <a:chExt cx="152400" cy="486507"/>
          </a:xfrm>
        </p:grpSpPr>
        <p:cxnSp>
          <p:nvCxnSpPr>
            <p:cNvPr id="361" name="Straight Connector 36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/>
          <p:cNvGrpSpPr/>
          <p:nvPr userDrawn="1"/>
        </p:nvGrpSpPr>
        <p:grpSpPr>
          <a:xfrm>
            <a:off x="6337350" y="5185797"/>
            <a:ext cx="152400" cy="122115"/>
            <a:chOff x="7983415" y="6582508"/>
            <a:chExt cx="152400" cy="486507"/>
          </a:xfrm>
        </p:grpSpPr>
        <p:cxnSp>
          <p:nvCxnSpPr>
            <p:cNvPr id="364" name="Straight Connector 3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/>
          <p:cNvGrpSpPr/>
          <p:nvPr userDrawn="1"/>
        </p:nvGrpSpPr>
        <p:grpSpPr>
          <a:xfrm>
            <a:off x="5871223" y="5185797"/>
            <a:ext cx="152400" cy="122115"/>
            <a:chOff x="7983415" y="6582508"/>
            <a:chExt cx="152400" cy="486507"/>
          </a:xfrm>
        </p:grpSpPr>
        <p:cxnSp>
          <p:nvCxnSpPr>
            <p:cNvPr id="367" name="Straight Connector 36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Group 368"/>
          <p:cNvGrpSpPr/>
          <p:nvPr userDrawn="1"/>
        </p:nvGrpSpPr>
        <p:grpSpPr>
          <a:xfrm>
            <a:off x="5405096" y="5185797"/>
            <a:ext cx="152400" cy="122115"/>
            <a:chOff x="7983415" y="6582508"/>
            <a:chExt cx="152400" cy="486507"/>
          </a:xfrm>
        </p:grpSpPr>
        <p:cxnSp>
          <p:nvCxnSpPr>
            <p:cNvPr id="370" name="Straight Connector 3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/>
          <p:nvPr userDrawn="1"/>
        </p:nvGrpSpPr>
        <p:grpSpPr>
          <a:xfrm>
            <a:off x="4938969" y="5185797"/>
            <a:ext cx="152400" cy="122115"/>
            <a:chOff x="7983415" y="6582508"/>
            <a:chExt cx="152400" cy="486507"/>
          </a:xfrm>
        </p:grpSpPr>
        <p:cxnSp>
          <p:nvCxnSpPr>
            <p:cNvPr id="373" name="Straight Connector 3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/>
          <p:cNvGrpSpPr/>
          <p:nvPr userDrawn="1"/>
        </p:nvGrpSpPr>
        <p:grpSpPr>
          <a:xfrm>
            <a:off x="4472842" y="5185797"/>
            <a:ext cx="152400" cy="122115"/>
            <a:chOff x="7983415" y="6582508"/>
            <a:chExt cx="152400" cy="486507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Straight Connector 377"/>
          <p:cNvCxnSpPr/>
          <p:nvPr userDrawn="1"/>
        </p:nvCxnSpPr>
        <p:spPr>
          <a:xfrm>
            <a:off x="8667987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 userDrawn="1"/>
        </p:nvGrpSpPr>
        <p:grpSpPr>
          <a:xfrm>
            <a:off x="8201858" y="5185797"/>
            <a:ext cx="152400" cy="122115"/>
            <a:chOff x="7983415" y="6582508"/>
            <a:chExt cx="152400" cy="486507"/>
          </a:xfrm>
        </p:grpSpPr>
        <p:cxnSp>
          <p:nvCxnSpPr>
            <p:cNvPr id="380" name="Straight Connector 37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 userDrawn="1"/>
        </p:nvGrpSpPr>
        <p:grpSpPr>
          <a:xfrm>
            <a:off x="7735731" y="5185797"/>
            <a:ext cx="152400" cy="122115"/>
            <a:chOff x="7983415" y="6582508"/>
            <a:chExt cx="152400" cy="486507"/>
          </a:xfrm>
        </p:grpSpPr>
        <p:cxnSp>
          <p:nvCxnSpPr>
            <p:cNvPr id="383" name="Straight Connector 38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Group 409"/>
          <p:cNvGrpSpPr/>
          <p:nvPr userDrawn="1"/>
        </p:nvGrpSpPr>
        <p:grpSpPr>
          <a:xfrm rot="5400000">
            <a:off x="-174784" y="4555298"/>
            <a:ext cx="152400" cy="122115"/>
            <a:chOff x="7983415" y="6582508"/>
            <a:chExt cx="152400" cy="486507"/>
          </a:xfrm>
        </p:grpSpPr>
        <p:cxnSp>
          <p:nvCxnSpPr>
            <p:cNvPr id="411" name="Straight Connector 4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Group 412"/>
          <p:cNvGrpSpPr/>
          <p:nvPr userDrawn="1"/>
        </p:nvGrpSpPr>
        <p:grpSpPr>
          <a:xfrm rot="5400000">
            <a:off x="-174784" y="4085124"/>
            <a:ext cx="152400" cy="122115"/>
            <a:chOff x="7983415" y="6582508"/>
            <a:chExt cx="152400" cy="486507"/>
          </a:xfrm>
        </p:grpSpPr>
        <p:cxnSp>
          <p:nvCxnSpPr>
            <p:cNvPr id="414" name="Straight Connector 4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 userDrawn="1"/>
        </p:nvGrpSpPr>
        <p:grpSpPr>
          <a:xfrm rot="5400000">
            <a:off x="-174784" y="3614950"/>
            <a:ext cx="152400" cy="122115"/>
            <a:chOff x="7983415" y="6582508"/>
            <a:chExt cx="152400" cy="486507"/>
          </a:xfrm>
        </p:grpSpPr>
        <p:cxnSp>
          <p:nvCxnSpPr>
            <p:cNvPr id="417" name="Straight Connector 4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 userDrawn="1"/>
        </p:nvGrpSpPr>
        <p:grpSpPr>
          <a:xfrm rot="5400000">
            <a:off x="-174784" y="3144776"/>
            <a:ext cx="152400" cy="122115"/>
            <a:chOff x="7983415" y="6582508"/>
            <a:chExt cx="152400" cy="486507"/>
          </a:xfrm>
        </p:grpSpPr>
        <p:cxnSp>
          <p:nvCxnSpPr>
            <p:cNvPr id="420" name="Straight Connector 4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/>
          <p:cNvGrpSpPr/>
          <p:nvPr userDrawn="1"/>
        </p:nvGrpSpPr>
        <p:grpSpPr>
          <a:xfrm rot="5400000">
            <a:off x="-174784" y="2674602"/>
            <a:ext cx="152400" cy="122115"/>
            <a:chOff x="7983415" y="6582508"/>
            <a:chExt cx="152400" cy="486507"/>
          </a:xfrm>
        </p:grpSpPr>
        <p:cxnSp>
          <p:nvCxnSpPr>
            <p:cNvPr id="423" name="Straight Connector 4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Group 424"/>
          <p:cNvGrpSpPr/>
          <p:nvPr userDrawn="1"/>
        </p:nvGrpSpPr>
        <p:grpSpPr>
          <a:xfrm rot="5400000">
            <a:off x="-174784" y="2204428"/>
            <a:ext cx="152400" cy="122115"/>
            <a:chOff x="7983415" y="6582508"/>
            <a:chExt cx="152400" cy="486507"/>
          </a:xfrm>
        </p:grpSpPr>
        <p:cxnSp>
          <p:nvCxnSpPr>
            <p:cNvPr id="426" name="Straight Connector 4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Group 427"/>
          <p:cNvGrpSpPr/>
          <p:nvPr userDrawn="1"/>
        </p:nvGrpSpPr>
        <p:grpSpPr>
          <a:xfrm rot="5400000">
            <a:off x="-174784" y="1734254"/>
            <a:ext cx="152400" cy="122115"/>
            <a:chOff x="7983415" y="6582508"/>
            <a:chExt cx="152400" cy="486507"/>
          </a:xfrm>
        </p:grpSpPr>
        <p:cxnSp>
          <p:nvCxnSpPr>
            <p:cNvPr id="429" name="Straight Connector 4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4" name="Straight Connector 463"/>
          <p:cNvCxnSpPr/>
          <p:nvPr userDrawn="1"/>
        </p:nvCxnSpPr>
        <p:spPr>
          <a:xfrm>
            <a:off x="9144000" y="4874986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 userDrawn="1"/>
        </p:nvCxnSpPr>
        <p:spPr>
          <a:xfrm>
            <a:off x="914400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 userDrawn="1"/>
        </p:nvCxnSpPr>
        <p:spPr>
          <a:xfrm>
            <a:off x="-187326" y="4871811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 userDrawn="1"/>
        </p:nvCxnSpPr>
        <p:spPr>
          <a:xfrm>
            <a:off x="-18415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 userDrawn="1"/>
        </p:nvCxnSpPr>
        <p:spPr>
          <a:xfrm>
            <a:off x="8886825" y="-194346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 userDrawn="1"/>
        </p:nvCxnSpPr>
        <p:spPr>
          <a:xfrm>
            <a:off x="8887619" y="5131369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xmlns="" id="{75F83E5F-1584-418E-AB32-686B252559C4}"/>
              </a:ext>
            </a:extLst>
          </p:cNvPr>
          <p:cNvGrpSpPr/>
          <p:nvPr userDrawn="1"/>
        </p:nvGrpSpPr>
        <p:grpSpPr>
          <a:xfrm rot="5400000">
            <a:off x="-174785" y="483497"/>
            <a:ext cx="152400" cy="122115"/>
            <a:chOff x="7983415" y="6582508"/>
            <a:chExt cx="152400" cy="486507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67B97FE4-6907-4D19-80E2-B08795F8E26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657A6D41-0871-4DCF-AB73-960B92AC3FB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xmlns="" id="{A52D6863-EDD4-4B25-AC64-D536AEC5F7D3}"/>
              </a:ext>
            </a:extLst>
          </p:cNvPr>
          <p:cNvGrpSpPr/>
          <p:nvPr userDrawn="1"/>
        </p:nvGrpSpPr>
        <p:grpSpPr>
          <a:xfrm rot="5400000">
            <a:off x="-174785" y="1423845"/>
            <a:ext cx="152400" cy="122115"/>
            <a:chOff x="7983415" y="6582508"/>
            <a:chExt cx="152400" cy="48650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F43FA92A-8FD9-4BAD-B44B-7432A014D55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4A3D7BA3-06F2-441F-A966-E0C0FE008D4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xmlns="" id="{943A3299-C348-4767-B606-C5FA8A936C27}"/>
              </a:ext>
            </a:extLst>
          </p:cNvPr>
          <p:cNvGrpSpPr/>
          <p:nvPr userDrawn="1"/>
        </p:nvGrpSpPr>
        <p:grpSpPr>
          <a:xfrm rot="5400000">
            <a:off x="-174785" y="953671"/>
            <a:ext cx="152400" cy="122115"/>
            <a:chOff x="7983415" y="6582508"/>
            <a:chExt cx="152400" cy="486507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72100A1E-28D5-443B-A19E-2310B6C2174C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098A4DB2-1491-46C6-827C-8B62FD030E02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xmlns="" id="{FE2B4BD0-6636-4728-8B3D-ADEC99C16D31}"/>
              </a:ext>
            </a:extLst>
          </p:cNvPr>
          <p:cNvGrpSpPr/>
          <p:nvPr userDrawn="1"/>
        </p:nvGrpSpPr>
        <p:grpSpPr>
          <a:xfrm rot="5400000">
            <a:off x="9136485" y="4555299"/>
            <a:ext cx="152400" cy="122115"/>
            <a:chOff x="7983415" y="6582508"/>
            <a:chExt cx="152400" cy="48650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0AB60D28-117E-409C-A136-1DBF60BA90C7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2641FD56-909C-4A84-89E3-D29C477936DB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C3E6A41A-8978-4303-93F3-613B03ED32B4}"/>
              </a:ext>
            </a:extLst>
          </p:cNvPr>
          <p:cNvGrpSpPr/>
          <p:nvPr userDrawn="1"/>
        </p:nvGrpSpPr>
        <p:grpSpPr>
          <a:xfrm rot="5400000">
            <a:off x="9136485" y="4085125"/>
            <a:ext cx="152400" cy="122115"/>
            <a:chOff x="7983415" y="6582508"/>
            <a:chExt cx="152400" cy="486507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ECA738CC-4591-4E58-A82B-FC45FA8357A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86AF7FC9-16F9-4DE9-91C2-1EF8443DC4AF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xmlns="" id="{020BBA68-6EF9-47E3-9A06-67C2E90755B7}"/>
              </a:ext>
            </a:extLst>
          </p:cNvPr>
          <p:cNvGrpSpPr/>
          <p:nvPr userDrawn="1"/>
        </p:nvGrpSpPr>
        <p:grpSpPr>
          <a:xfrm rot="5400000">
            <a:off x="9136485" y="3614951"/>
            <a:ext cx="152400" cy="122115"/>
            <a:chOff x="7983415" y="6582508"/>
            <a:chExt cx="152400" cy="486507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7C5CA2BF-F4F8-4264-8B0C-0FADD8246FF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18B65DC1-6F9B-4CC5-A0E2-A7CE9C06DDC8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xmlns="" id="{22819C52-F4FF-4650-A6C1-2AA769CD85C0}"/>
              </a:ext>
            </a:extLst>
          </p:cNvPr>
          <p:cNvGrpSpPr/>
          <p:nvPr userDrawn="1"/>
        </p:nvGrpSpPr>
        <p:grpSpPr>
          <a:xfrm rot="5400000">
            <a:off x="9136485" y="3144777"/>
            <a:ext cx="152400" cy="122115"/>
            <a:chOff x="7983415" y="6582508"/>
            <a:chExt cx="152400" cy="486507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B8BFE1A2-E3DE-4CFE-AD19-CE62C8E7CE72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0EA06674-129F-47B9-8D9E-A95FAC5BE7BC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xmlns="" id="{1EFEB541-DF06-4A78-AD8F-7E7036227BBC}"/>
              </a:ext>
            </a:extLst>
          </p:cNvPr>
          <p:cNvGrpSpPr/>
          <p:nvPr userDrawn="1"/>
        </p:nvGrpSpPr>
        <p:grpSpPr>
          <a:xfrm rot="5400000">
            <a:off x="9136485" y="2674603"/>
            <a:ext cx="152400" cy="122115"/>
            <a:chOff x="7983415" y="6582508"/>
            <a:chExt cx="152400" cy="486507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9FF4647B-0EA6-4DA6-ACF8-D7A297A03A3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95DADA63-7EAC-4ADE-A102-354C00940745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xmlns="" id="{7A476E04-B54A-425D-8F2C-0BDB5D9F7F14}"/>
              </a:ext>
            </a:extLst>
          </p:cNvPr>
          <p:cNvGrpSpPr/>
          <p:nvPr userDrawn="1"/>
        </p:nvGrpSpPr>
        <p:grpSpPr>
          <a:xfrm rot="5400000">
            <a:off x="9136485" y="2204429"/>
            <a:ext cx="152400" cy="122115"/>
            <a:chOff x="7983415" y="6582508"/>
            <a:chExt cx="152400" cy="48650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xmlns="" id="{9167C050-C59D-45D6-AFCB-F337EA4A15E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A84EE3FF-1DC0-4EE9-A3B5-F3264D8E567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11B0E357-729C-435E-B819-F50FF8C46F58}"/>
              </a:ext>
            </a:extLst>
          </p:cNvPr>
          <p:cNvGrpSpPr/>
          <p:nvPr userDrawn="1"/>
        </p:nvGrpSpPr>
        <p:grpSpPr>
          <a:xfrm rot="5400000">
            <a:off x="9136485" y="1734255"/>
            <a:ext cx="152400" cy="122115"/>
            <a:chOff x="7983415" y="6582508"/>
            <a:chExt cx="152400" cy="48650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68929BEA-8529-48BC-B27A-6E5314E2061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900CE15E-70BF-48E0-A2C9-4E55ABA16A7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42188881-662D-45BA-BEB2-9498CBC24C3F}"/>
              </a:ext>
            </a:extLst>
          </p:cNvPr>
          <p:cNvGrpSpPr/>
          <p:nvPr userDrawn="1"/>
        </p:nvGrpSpPr>
        <p:grpSpPr>
          <a:xfrm rot="5400000">
            <a:off x="9136485" y="483498"/>
            <a:ext cx="152400" cy="122115"/>
            <a:chOff x="7983415" y="6582508"/>
            <a:chExt cx="152400" cy="4865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222BF96C-1E11-4233-88D5-FB831C9DDDF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82304F9B-CADD-4E53-BC52-E1178D09F69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xmlns="" id="{5C9C9F40-BA73-4F0F-84AE-96B9F7AE2EA9}"/>
              </a:ext>
            </a:extLst>
          </p:cNvPr>
          <p:cNvGrpSpPr/>
          <p:nvPr userDrawn="1"/>
        </p:nvGrpSpPr>
        <p:grpSpPr>
          <a:xfrm rot="5400000">
            <a:off x="9136485" y="1423846"/>
            <a:ext cx="152400" cy="122115"/>
            <a:chOff x="7983415" y="6582508"/>
            <a:chExt cx="152400" cy="486507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E20A52A5-77EB-4BC6-95CB-53DE3C0C3D3A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3879CAFE-BA43-469C-868A-62BDBCF1A8D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xmlns="" id="{3EE846E6-43A5-4D07-B942-428F70C264D2}"/>
              </a:ext>
            </a:extLst>
          </p:cNvPr>
          <p:cNvGrpSpPr/>
          <p:nvPr userDrawn="1"/>
        </p:nvGrpSpPr>
        <p:grpSpPr>
          <a:xfrm rot="5400000">
            <a:off x="9136485" y="953672"/>
            <a:ext cx="152400" cy="122115"/>
            <a:chOff x="7983415" y="6582508"/>
            <a:chExt cx="152400" cy="48650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61FE6C1D-8F02-4451-9FAC-6B83F9796C1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73D3BD2C-5025-40B4-BBD1-9C734CBD9061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8130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10" r:id="rId2"/>
    <p:sldLayoutId id="2147483804" r:id="rId3"/>
    <p:sldLayoutId id="2147483709" r:id="rId4"/>
    <p:sldLayoutId id="2147483870" r:id="rId5"/>
    <p:sldLayoutId id="2147483756" r:id="rId6"/>
    <p:sldLayoutId id="2147483867" r:id="rId7"/>
    <p:sldLayoutId id="2147483868" r:id="rId8"/>
    <p:sldLayoutId id="2147483865" r:id="rId9"/>
    <p:sldLayoutId id="2147483784" r:id="rId10"/>
    <p:sldLayoutId id="2147483863" r:id="rId11"/>
    <p:sldLayoutId id="2147483829" r:id="rId12"/>
    <p:sldLayoutId id="2147483855" r:id="rId13"/>
    <p:sldLayoutId id="2147483858" r:id="rId14"/>
    <p:sldLayoutId id="2147483833" r:id="rId15"/>
    <p:sldLayoutId id="2147483832" r:id="rId16"/>
    <p:sldLayoutId id="2147483831" r:id="rId17"/>
    <p:sldLayoutId id="2147483834" r:id="rId18"/>
    <p:sldLayoutId id="2147483835" r:id="rId19"/>
    <p:sldLayoutId id="2147483836" r:id="rId20"/>
    <p:sldLayoutId id="2147483838" r:id="rId21"/>
    <p:sldLayoutId id="2147483842" r:id="rId22"/>
    <p:sldLayoutId id="2147483844" r:id="rId23"/>
    <p:sldLayoutId id="2147483846" r:id="rId24"/>
    <p:sldLayoutId id="2147483871" r:id="rId25"/>
    <p:sldLayoutId id="2147483850" r:id="rId26"/>
    <p:sldLayoutId id="2147483848" r:id="rId27"/>
    <p:sldLayoutId id="2147483852" r:id="rId28"/>
    <p:sldLayoutId id="2147483799" r:id="rId29"/>
    <p:sldLayoutId id="2147483872" r:id="rId30"/>
    <p:sldLayoutId id="2147483822" r:id="rId31"/>
    <p:sldLayoutId id="2147483869" r:id="rId32"/>
    <p:sldLayoutId id="2147483824" r:id="rId33"/>
    <p:sldLayoutId id="2147483873" r:id="rId34"/>
    <p:sldLayoutId id="2147483874" r:id="rId35"/>
    <p:sldLayoutId id="2147483875" r:id="rId36"/>
    <p:sldLayoutId id="2147483878" r:id="rId37"/>
    <p:sldLayoutId id="2147483879" r:id="rId38"/>
    <p:sldLayoutId id="2147483880" r:id="rId39"/>
    <p:sldLayoutId id="2147483881" r:id="rId40"/>
  </p:sldLayoutIdLst>
  <p:hf hdr="0"/>
  <p:txStyles>
    <p:titleStyle>
      <a:lvl1pPr marL="0" algn="l" defTabSz="457200" rtl="0" eaLnBrk="1" latinLnBrk="0" hangingPunct="1">
        <a:lnSpc>
          <a:spcPct val="98000"/>
        </a:lnSpc>
        <a:spcBef>
          <a:spcPct val="0"/>
        </a:spcBef>
        <a:buNone/>
        <a:tabLst>
          <a:tab pos="457200" algn="l"/>
        </a:tabLst>
        <a:defRPr lang="en-US" sz="2600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231775" indent="-231775" algn="l" defTabSz="457200" rtl="0" eaLnBrk="1" latinLnBrk="0" hangingPunct="1">
        <a:spcBef>
          <a:spcPts val="600"/>
        </a:spcBef>
        <a:buClr>
          <a:srgbClr val="00B0F0"/>
        </a:buClr>
        <a:buFont typeface="Arial" panose="020B0604020202020204" pitchFamily="34" charset="0"/>
        <a:buChar char="•"/>
        <a:defRPr kumimoji="0" lang="en-US" sz="20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0858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2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1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05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ind.com/about/" TargetMode="Externa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BA9EA59-034A-41E8-BD21-2379C094C303}"/>
              </a:ext>
            </a:extLst>
          </p:cNvPr>
          <p:cNvSpPr txBox="1">
            <a:spLocks/>
          </p:cNvSpPr>
          <p:nvPr/>
        </p:nvSpPr>
        <p:spPr>
          <a:xfrm>
            <a:off x="288774" y="3975390"/>
            <a:ext cx="7737625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l" defTabSz="457200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600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sz="2400" dirty="0"/>
              <a:t>Introduction to AI and ML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000" dirty="0"/>
              <a:t>Gururajan Narasimhan Erode</a:t>
            </a:r>
            <a:endParaRPr lang="en-GB" sz="2400" dirty="0"/>
          </a:p>
        </p:txBody>
      </p:sp>
      <p:pic>
        <p:nvPicPr>
          <p:cNvPr id="1026" name="Picture 3" descr="cid:image003.png@01D41929.588B1350">
            <a:extLst>
              <a:ext uri="{FF2B5EF4-FFF2-40B4-BE49-F238E27FC236}">
                <a16:creationId xmlns:a16="http://schemas.microsoft.com/office/drawing/2014/main" xmlns="" id="{638E2F5B-ED0E-44CF-B839-B2AC58D2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2674" y="146918"/>
            <a:ext cx="6369406" cy="39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758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>
            <a:normAutofit fontScale="90000"/>
          </a:bodyPr>
          <a:lstStyle/>
          <a:p>
            <a:r>
              <a:rPr lang="en-IN" altLang="en-US" sz="3600" b="1" dirty="0">
                <a:solidFill>
                  <a:srgbClr val="C00000"/>
                </a:solidFill>
              </a:rPr>
              <a:t>What is Machine Learning – Tom Mitchell</a:t>
            </a:r>
          </a:p>
        </p:txBody>
      </p:sp>
      <p:sp>
        <p:nvSpPr>
          <p:cNvPr id="19459" name="Rectangle 1"/>
          <p:cNvSpPr>
            <a:spLocks noGrp="1" noChangeArrowheads="1"/>
          </p:cNvSpPr>
          <p:nvPr>
            <p:ph idx="1"/>
          </p:nvPr>
        </p:nvSpPr>
        <p:spPr>
          <a:xfrm>
            <a:off x="1" y="820525"/>
            <a:ext cx="9144000" cy="4401205"/>
          </a:xfrm>
        </p:spPr>
        <p:txBody>
          <a:bodyPr wrap="square" anchor="ctr">
            <a:spAutoFit/>
          </a:bodyPr>
          <a:lstStyle/>
          <a:p>
            <a:pPr marL="0" indent="0">
              <a:spcBef>
                <a:spcPct val="0"/>
              </a:spcBef>
            </a:pPr>
            <a:r>
              <a:rPr lang="en-US" altLang="en-US" dirty="0">
                <a:solidFill>
                  <a:schemeClr val="tx1"/>
                </a:solidFill>
              </a:rPr>
              <a:t>  The field of machine learning is concerned  with the question of how to 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    construct computer  programs that automatically improve with or </a:t>
            </a:r>
            <a:r>
              <a:rPr lang="en-US" altLang="en-US" b="1" dirty="0">
                <a:solidFill>
                  <a:srgbClr val="FF0000"/>
                </a:solidFill>
              </a:rPr>
              <a:t>LEARN</a:t>
            </a:r>
            <a:r>
              <a:rPr lang="en-US" altLang="en-US" dirty="0">
                <a:solidFill>
                  <a:schemeClr val="tx1"/>
                </a:solidFill>
              </a:rPr>
              <a:t> from 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    experience</a:t>
            </a:r>
          </a:p>
          <a:p>
            <a:r>
              <a:rPr lang="en-US" b="1" dirty="0"/>
              <a:t>Tom</a:t>
            </a:r>
            <a:r>
              <a:rPr lang="en-US" dirty="0"/>
              <a:t> M. </a:t>
            </a:r>
            <a:r>
              <a:rPr lang="en-US" b="1" dirty="0"/>
              <a:t>Mitchell</a:t>
            </a:r>
            <a:r>
              <a:rPr lang="en-US" dirty="0"/>
              <a:t> provided a widely quoted and more formal  </a:t>
            </a:r>
            <a:r>
              <a:rPr lang="en-US" b="1" dirty="0"/>
              <a:t>definition</a:t>
            </a:r>
            <a:r>
              <a:rPr lang="en-US" dirty="0"/>
              <a:t> of the algorithms studied in the </a:t>
            </a:r>
            <a:r>
              <a:rPr lang="en-US" b="1" dirty="0"/>
              <a:t>machine learning</a:t>
            </a:r>
            <a:r>
              <a:rPr lang="en-US" dirty="0"/>
              <a:t> field: </a:t>
            </a:r>
            <a:r>
              <a:rPr lang="en-US" b="1" dirty="0">
                <a:solidFill>
                  <a:srgbClr val="00B050"/>
                </a:solidFill>
              </a:rPr>
              <a:t>"A computer program is said to learn from experience E with respect to some class of tasks T and performance measure P if its performance at tasks in T, as measured by P, improves with experience E. … “</a:t>
            </a:r>
            <a:endParaRPr lang="en-US" altLang="en-US" b="1" dirty="0">
              <a:solidFill>
                <a:srgbClr val="00B050"/>
              </a:solidFill>
            </a:endParaRPr>
          </a:p>
          <a:p>
            <a:r>
              <a:rPr lang="en-US" dirty="0"/>
              <a:t>The key word here is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</a:p>
          <a:p>
            <a:r>
              <a:rPr lang="en-US" dirty="0"/>
              <a:t>What do mean by saying “ I am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”</a:t>
            </a:r>
          </a:p>
          <a:p>
            <a:r>
              <a:rPr lang="en-US" dirty="0"/>
              <a:t>The ability to understand and improve my work based on previous experience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and artificial intelligence venn 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57201"/>
            <a:ext cx="6629400" cy="4589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https://ion.icaew.com/itcounts/b/weblog/posts/theaccountinganddatascienceworldsmeet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b="1" dirty="0">
                <a:solidFill>
                  <a:srgbClr val="C00000"/>
                </a:solidFill>
              </a:rPr>
              <a:t> Learning (Training)</a:t>
            </a:r>
          </a:p>
        </p:txBody>
      </p:sp>
      <p:pic>
        <p:nvPicPr>
          <p:cNvPr id="174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81400" y="1600200"/>
            <a:ext cx="1735138" cy="1085850"/>
          </a:xfrm>
        </p:spPr>
      </p:pic>
      <p:sp>
        <p:nvSpPr>
          <p:cNvPr id="17412" name="AutoShape 4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3" name="AutoShape 6" descr="data:image/jpeg;base64,/9j/4AAQSkZJRgABAQAAAQABAAD/2wCEAAkGBxITEhUUEhQVFhUXGBoYFxgYFxUYGhgaFhoXGBoXGBgYHCggGBolHBgVITEkJSkrLi4uFx8zODMsNygtLisBCgoKDg0OGxAQGiwmHyY0LCw0LCwsLCw0LCwsLCwsLCwsLCwsLCwsLCwsLCwsLCwsLCwsLCwsLCwsLCwsLCwsLP/AABEIAOEA4QMBIgACEQEDEQH/xAAcAAEAAgMBAQEAAAAAAAAAAAAABAUCAwYHAQj/xAA5EAABAwIDBQYEBQQDAQEAAAABAAIRAyEEMUEFElFhcQaBkaGx8BMiwdEjMnLh8QcUQoJSYsKiQ//EABoBAQADAQEBAAAAAAAAAAAAAAABAgMEBQb/xAApEQACAgEEAQMDBQEAAAAAAAAAAQIRAwQSITFBEyJRYXGBBTIzUpEU/9oADAMBAAIRAxEAPwD3FERAEREAREQBERAEREAREQBERAEREARUPaztPTwTaZc0vfUdusYCBMRvEk5ASO8hWmy9oU69JtWmZa7xBFi0xkQZBVdyuvJO11fglIiKxAREQBERAEREAREQBERAEREAREQBERAEREARYVarWiXENA1JAHiVTYntVh2khrviEaN+5VZTjHtlowlLpF4i4zF9sX/4MaPFxHcoR7R4h2dTpAAXLLXYkbx0s5HoCLzWvtSscqj+m84fVQjtGtP53+JWD/U4eEx/zP5PV0Xm2H2pUB/M6f1u+6hdoe02IZS3G1HA1LTMnd/yicuHerQ/UoSdUyHp2ldlV/UbbDcTit1kFlIbjSNT/kehNu5Xn9JcViN57dxzqJ/O6wa2oNRP5i4QCBMQ02yXB4bCFzgBqvXdgbQGGoU6O4CGiJba+ZJ4kmVWGaPqXJ0XcXspI65FAwu16L7BwB4OsfsVPXoxkpK0zlaa7CIisQEREAREQBERAEREAREQBERAERQ9q7TpYematZwa0eJOjWjUo3RKTbpEp7wASSABck2A6lcjtvtxTZLaADj/AM3Wb/qD+b3muI7Rdq6+MfDARSBswWHV5/yPkNOJh4TBvOe74THeVw5tT4iepg0CSvI/wW1TbdWs7ee4u/2EDoMgs6RacxfoscLsuLmO7LzU9uBjJeZk3PmzqeyPETXUw5AEZefmtMDI2PvzU5tOBEHp9v2WvFU5HEeNlyZE07MZMjvbP6hwH1Ud4IPBbt/d96KVtEsLQ6RIUQi5JszuiHTN5JsbcP5VBtx4fWMZNAaPX6hWFTE/yqYOl5cdSujCq5KT/bRc7Bw4aTUOlm9f2HqrkYlzrkwNCcz0CrsIQGgHT1N7qY2tf5u6M/2VXkV8muNxiuTb8U6C/E5+CttmbVrU9SW8DlHfcKsZJyAHVZ/CMiH9YMWWsMzjymXkoyVNHcYDazKkA/K7gcu4qxXntK2TyY5yrzZm2HNgPu3zHRelg1yfE/8ATgy6auYnTIsKNUOEtMhZr0OzkCIiAIiIAiIgCIiAIiICPj8YyjTdUqGGtEk/QcSTaOa8Z7Rbafja2++QxsimybNHHm46n6K3/qR2j+LV+Ax34dM34OcMyeQyHfyXGNqkgQYA1XDqMlvaj1dHp6W59k0l3FrQO8qx2fTc+JBI5m3hkoOCogmYnm6/gNF0WCIA1K4Wz0JPaqXZvpbPaMy3whWNPCt/xMLRh3uOYaPMqa2uBmR0VLTOXJOZ8fQ45C6h4lvAmFO+I05FRK+S5cy+Dn3WymrniqytirFs+wpW2Ja2BnmFUOMglWxQ4ssYOrzZfAQBJ4qLQMuX3aFQDdHf7811beaM2WNLGGIVrg6lrrlMHVkq+wu/z9FjlxpF4l/hq28dR3jopTqTTbeHWb/squnhDGam0qG6czJXM/sXb+CW5m7pPu0rPf1/bqtDpmRMrF2LGSsuGTGMmW+zce6m6xkaic+5dbhcS2o3eb4cOS8/oCCLzx96K52Xjiwz4jiPuvV0mpcfbLox1GDdyuzrUWFKoHAOaZBWa9U80IiIAiIgCIiAKi7ZbY/tsM5wMPd8rORObu4T3wr1eQ/1V2r8Ssac/JTG7/sbu+3+qpOVI2wY980jhH1/iOLjlw4qbhHyROWg4qlZWExopeGxZjgAYkZnkOAXnyTZ9BFUqOnpVGt/Me7rpCs6FXeAvujgM466LmcKZO8892g5DiVPpYob4jOOPmVzz+hLh8HT4YaDLiTKsKAaMlR0cbachHitlHGOqWFgNVUweKUu+i3fXDdRGohYPG8LCFqoADTvWYMGL3Mm8+CycfBjLGvBQ7VpPiCCeECVztdxE8tF6M45LXicLTcPmaD1CQ9vBhTPNsHx5qS/ZFWs+Y3W5SfoF3DdmUW3axo6BbjR5KZZX2iqiUuydg06YEiTxKuf7VmoC+CW2NwfLqpDPlFyq1fZr6Rpdh90SDAGhyWbXDUdDxWYdETloeC2upBwhwHvmo2FlGuzX8MyLLTXotNnBZsmn+Y7zdDmW9+oW4kERfrZXS4NlcfsU9aiQPkvyvIW7Z+PIs7pw/hbKgIN/wA2jtHcjwUY1WkwRY+R4KVwzppSVM7Ds5joO4cnG3I/uukXneAqbsCcsrrvMBiN9gOuR6herpclraeLrcW2W5EhERdZxBERAEREBpxuIFOm95ya0u8BK/OvajEOe83uSXE9TJXt/bvE7mEcNXuDf/R8m+a8K22Lg8SY99ywzPg9DQx5sqDEgDTP6qfh3jOIAy+6rQyLZ6n6BT6EuFrLll0evEtcJDrnuWzCtJJJyiT04LVSrAC2iwfirWudVg02aRtlozFlxjJoz6K9wT7CFy2Cfk3vd3K/w9ZVaoZFxRZ1MREAXJUinUgBU2HqS8kmSMuQW6liN554C33WdNmbx+C4dUyW4PVUK8l18slIZiIaCeSUZSxk1bGlaWi0meWeq2UmuP5RqqbPBg4o14jK598F83bbpuYUluE3gQT71UmjhQACLniV0Qwt9lt6iiDhmPI+a0WP35KThcO8AgwYMA8R91KewT5FfMNax0Nui19FIrKdrghV5FiInJaqbedx9dVa1qYNjkoxoi5GmYVJYq5JjP2le8nI3HBQ8fQINrmLHIkDTmeCnYhwvpz68FFr4gFhDsxqMxGseC565OmDfaI+DrXLH6XDl2fZfGSSw93OPZ8FwdMmSI+Yew4cQVebLxu7Ua46EHu1XRp51Ipq8O+Do9DREXrnzoREQBERAcT/AFKrfLTb+px8gPqvI9psLugK9P8A6j1PxQODB6uP2XnNUZrmy8nq6RVFHNVT8wbzurCiBl3qNiMOWu6qQ0W6rmmekfajzI5n7Qsg6JlZOA3mwtW0bNJ1JhVXwaRZN2XXHzE6x9VeUXw3hZcphyRA4roadQAZqmRUXkiXQrwwEyDeV92dWG6SdSoGNxB3YHCV9w28G24BU8Epe0scNivmOrZJPmrvDVmGLXJBErlaDg3eFoAz5qxr1fkB4QfRS3RWcLZ2vxJCyZUVJg9pNc6MiGmQeqk0cc0ujeGvlmt01Z57xNFsK0ROq3MeqepjGARvC181sftKnu7+8I0jkrbkivpPwi3N/Raa9Vsb0i35uXVUG0NsOe0tZ8sxebyDMQOIVVUrbxLSTHDS8eapLMvBtj0rfLOoq7VpggB0lwJbBtlxVNj9oVGvDpO7k4DUH1XP06ssdnvMMi8e9VZtriq0AjMEa5/RYym5HWtPHH9S6q4gRxkeyqjH2lzTBv5DK+q+7OqubFN9yBY8haFsxQLsrSL8rLFy5plIpQlRApVwHbxOQGXmI81e4chw3h7n6Ljq9MhxaSJ8uPdaV02AqQGzlEW5D34rWHdmueHHB6dsurvUaZ13RPUWPmFKVZ2cdNBo4Ej6/VWa9iLtI+UyqptBERWKBERAeb/1BvWd0aPIFcHiaZjqvQu39H8WeLQfp9Fw+Kp381hPs9XTP2oo8ZSz4gKPhnHdAI9lWVeleON1FqtAXNNcHoQd8GEQ3vUPHHIKYySJPgq7ETvSVSK5Nom2hU+YWVpSrzyiyqsO3UqfG7781E0jXwZ4iraB081Lw1azOdz5qmY8yrSwIM5fZQ40WfVGtr5Bj/J0dVb1DLWtk/xxVIGEbovmSO+FZB0m55SPRUmgzB2M/FaROo8cvVWNOvl75KoxDT8RvO0nrFlNAjLjwUSj8CUUTX1pEcpWyjVJojjp4qG1wynNaw6Ke7r91WhtLSkd4crHnooz3FpaZkSRPLRfMHWGRzI9BHqtxpy09LQNRfxUslcMi06fzk8c7aceqsMM4AQRcdFEwLSY8DP0W1lLe3yCbRbJUovLnhkjFVQ2ox2Qdnwi/vvUzFVQI8PFUO0KpLQI98le4eoH0WmLxfuUONswyRpJ/gi1MCHEOGt45HPv+6m4IEM3eBz8x9lCpYjdAvcH1+qm0buBGRjvOq2gik26pnoHZd80j+r1AVyqTsqPw3dVdr1cf7UfM6j+RhERXMQiIgOR7f4eWseObT6j6rz2uy/JeudpcJ8TDvGoG8P9b+kryvFNWORcnoaWXtoosQzxCg1RmCrSo38RQ3U5Jn+Fi0elBlexjhMXEqM+mS7uVhhhIPUr7/bwTqsnwzpUiOGQ0D3dbMQQBE6cVk5kiZ19hQ8QD5qtWapkaVaOqfKDxHcFVKyJhjbaaqZEo20nS8BbmumYy+x8ljSaC7hAn9kwrRLh6ZLJl7McXUO80c/qFPa6RIM39hQMTSJc2NM+S2UXQMpiynwQbsc75QdYz4LbSMgTPELTV+ZnfHhxWTQQ22ZGfUc+aiuAuibSktN7zI1iFOFWDAVbsoHdvp9VPeBA0Ko7JlV0AYPygwc/qt2EmSLcZjgVqY/SNY/dSmANAN8s9PdlEUUlLijRVogNJAm9vC63bJM0y05yR43WGFpk70m0z781s2fSIc8d4KtRST4aItNsVi2NLef7q6wrCIB4W99QqdstxGWZt4Qr+nZ7emfgtYqzDLI7bsy38Ini76BW6hbGp7tFvOT4lTV6UFUUfOZXc2wiIrGYREQHwheXbe2caVZ7NAZHQ3C9SXNds9nb7BVAu2zv0nLwPqqTVo3089svueW4mleVW1WWde5v4LocRRk++9U+Po3garnZ7EGVlEQJ5qTQO8fFY/2510X1zC3Lqs5KzoR8c3iPRVWLeZ3bxorl9okKDiaYLhHFUSNUyC4C0BWpZYdFExjA2B7hT90FognrqpZazDDgQTrkPFfdnuu+OMrYKfyxGfFY0nhsgC5Ko+i1n1v5XcbXQvA+WNJnvy8lsoiRunj66LGtR+YGbNBB5qEibDLgEZfstu6YF7rbhaI3R0ujyQ4DlrxCUE+TPA047/PkpLKLxPj9lroO3ZJ99Fq/vXEjKJ+tpVaJt2WRNp6e+a3UH6d/8LS4/Lms6dIFozn35ojN1R9wuIBeQLTaFIbLSb2Oai0sL89vHW6OeSI/7ROfmpq2VlXgl06W9UD4sAZ+wVnsumXuBP6QOJKjbPFgNdV03Z3BS9pizbnrot8cbZw6jLtizqqTIAHAR4LJEXeeCEREAREQBY1GBwIIkEQRyKyRAeW9oNmuo1S3TNp4tOR+niufxtOSPovXe0OyRiKcD87bsPq08j9l5bjKBaSCIMxB0IzBXPONHraXLvX1KuqyAo9MznoYU+oJUXc3XHndYs74mrFC0cFFp4eYPBT3QV8pUfmvbkqGqdIrNqUJhwBiL9QpOy6oIuL+GSk4qja5trwuomBpkSLclHglco34h9pHHVYOtNl9r0ZBGd1sptJcoLojPsSZzIy5eik71pKwrEExrM9yzA+Unh68kJJNNx3YA/dfcREC18r818o1gJ0svuIMuYdP4UELs1N3iSCNIC00qRlt4v32VjTMyMjxWzDUOQ98EonfRmyC05n05L5Te4PInIDSOK21WxEcUbSl0wcvfklFNxIGucxeStdKmC1o7ylWd102045qZs2llbSytGJjJ0rLPZlBdtsfDblMcXX+3vmqfYWzpgnIZ8+S6ZdmKFcni6rLudIIiLY4wiIgCIiAIiIAua7WdnvjNNSmPxALj/mB/wCh5rpUUNWqLwm4StHiTmEEzpYjVRMdRmDw+q9V7SdmG15fThtTXQP68Hc/Hl59jMO+mSx7S1w0Iv8AuuScXFntYM8ci47KZkeGizrzbhlMrY+nun1WVZgc2APfJZs60xXjdtn91DpDxVlUpbzANYVaaBaZ981UtA2UqfLvWoPM56+S2sed5vP391kLOMjOEotZH3YqAnUKTU3ZtN7jktWLpkkcllUbcRaIHedUomzKp8ogi5CkUX2Gtsytj6YIvBGaxfA04WUopdmIENJm8qVhXQBwiStFegbWtmsxR+URNzF0oNpolzvGBl7K30IklYspRqpWEw05pRjJqj5/abwjiZKu9h7LLjl1PALdsnZJdYWA196rrMLhm027rR+66MePyzztRqaW1GVCiGNDRkFsRF0nmBERAEREAREQBERAEREAUDauyaWIbFRtxk4WcOh4cslPRQ1fZMZOLtHmu2eytajJaPiU+LRcdW/aQqB9OLjJe0qt2jsKhWu5kO/5Nse/Q98rCWH+p6OLXtcTX5PKGTrotOMFp0Xb7Q7E1L/Ce1w4OG6fEWPkqCvsLEU5D6L45DeHi2QsHCS7R6GPUY5cpnMT74d6m5tBK308I27Ta+Sz+ENBbhkq2b2Qab7jjJ6LVUqHfi1yNOCsm0BkWxF18fhATrBvdCbRlTF9Ms/5Wf8Abbxn7LaKAgAeikYTBkWuSURm5URxTk5W6qW3DAkcArfCbCrOEBhA4m3qrzBdmGiPiOnkPuVpHHJnLk1WOPk5jB7PLrRJJtA0XU7N2DEGp3NH1Vzh8MxghjQPfFblvHEl2edl1cp8LgxYwAQBAWSItjkCIiAIiIAiIgCIiAIiIAiIgCIiAIiIAiIgNNfC03/nY136mg+qhVNgYU50Wdw3fRWaKGkyynKPTZTu7MYU/wD5/wD0/wC6xPZbC/8AA2/7O+6ukUbI/Bf18n9n/pW0tg4ZpkUxPMuPqVOo4djfyta3oAPRbEUqKXRSU5S7YREUlQiIgCIiAIiIAiIgCIiAIiIAiIgCIiAIiIAiIgCIiAIiIAiIgCIiAIiIAiIgCIiAIiIAiIgCIiA//9k="/>
          <p:cNvSpPr>
            <a:spLocks noChangeAspect="1" noChangeArrowheads="1"/>
          </p:cNvSpPr>
          <p:nvPr/>
        </p:nvSpPr>
        <p:spPr bwMode="auto">
          <a:xfrm>
            <a:off x="307975" y="5954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1" y="1362075"/>
            <a:ext cx="214312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9" descr="http://www.thetreefarm.com/media/catalog/product/cache/1/image/9df78eab33525d08d6e5fb8d27136e95/a/p/apple-yellow-delicious-fruit-bi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5839" y="1143000"/>
            <a:ext cx="30003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Box 5"/>
          <p:cNvSpPr txBox="1">
            <a:spLocks noChangeArrowheads="1"/>
          </p:cNvSpPr>
          <p:nvPr/>
        </p:nvSpPr>
        <p:spPr bwMode="auto">
          <a:xfrm>
            <a:off x="563564" y="3200400"/>
            <a:ext cx="2179637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Color: </a:t>
            </a:r>
            <a:r>
              <a:rPr lang="en-US" altLang="en-US" b="1" dirty="0"/>
              <a:t>Radish/Red</a:t>
            </a:r>
          </a:p>
          <a:p>
            <a:r>
              <a:rPr lang="en-US" altLang="en-US" dirty="0"/>
              <a:t>2. Type : </a:t>
            </a:r>
            <a:r>
              <a:rPr lang="en-US" altLang="en-US" b="1" dirty="0"/>
              <a:t>Fruit</a:t>
            </a:r>
          </a:p>
          <a:p>
            <a:r>
              <a:rPr lang="en-US" altLang="en-US" b="1" dirty="0"/>
              <a:t>3. Texture : Soft</a:t>
            </a:r>
          </a:p>
          <a:p>
            <a:r>
              <a:rPr lang="en-US" altLang="en-US" dirty="0"/>
              <a:t>4. 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3886200" y="3200400"/>
            <a:ext cx="16764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Sky Blue</a:t>
            </a:r>
          </a:p>
          <a:p>
            <a:r>
              <a:rPr lang="en-US" altLang="en-US" dirty="0"/>
              <a:t>2. </a:t>
            </a:r>
            <a:r>
              <a:rPr lang="en-US" altLang="en-US" b="1" dirty="0"/>
              <a:t>Logo:</a:t>
            </a:r>
          </a:p>
          <a:p>
            <a:r>
              <a:rPr lang="en-US" altLang="en-US" b="1" dirty="0"/>
              <a:t>3. Texture : </a:t>
            </a:r>
          </a:p>
          <a:p>
            <a:r>
              <a:rPr lang="en-US" altLang="en-US" dirty="0"/>
              <a:t>4.Shape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6705600" y="3200400"/>
            <a:ext cx="16764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/>
              <a:t>Features:</a:t>
            </a:r>
          </a:p>
          <a:p>
            <a:r>
              <a:rPr lang="en-US" altLang="en-US" dirty="0"/>
              <a:t>1. </a:t>
            </a:r>
            <a:r>
              <a:rPr lang="en-US" altLang="en-US" b="1" dirty="0"/>
              <a:t>Yellow</a:t>
            </a:r>
          </a:p>
          <a:p>
            <a:r>
              <a:rPr lang="en-US" altLang="en-US" dirty="0"/>
              <a:t>2. </a:t>
            </a:r>
            <a:r>
              <a:rPr lang="en-US" altLang="en-US" b="1" dirty="0"/>
              <a:t>Fruit</a:t>
            </a:r>
          </a:p>
          <a:p>
            <a:r>
              <a:rPr lang="en-US" altLang="en-US" b="1" dirty="0"/>
              <a:t>3. Texture : Soft</a:t>
            </a:r>
          </a:p>
          <a:p>
            <a:r>
              <a:rPr lang="en-US" altLang="en-US" dirty="0"/>
              <a:t>4.Shape </a:t>
            </a:r>
          </a:p>
          <a:p>
            <a:r>
              <a:rPr lang="en-US" altLang="en-US" dirty="0"/>
              <a:t>etc…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304800" y="4572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dirty="0"/>
              <a:t>What do you mean by Apple?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30015" y="770135"/>
            <a:ext cx="513159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1119921" y="728419"/>
            <a:ext cx="51435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11432" y="962902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output</a:t>
            </a: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921032" y="962902"/>
            <a:ext cx="1892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prediction function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2514600" y="914400"/>
            <a:ext cx="1511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00" dirty="0">
                <a:solidFill>
                  <a:srgbClr val="000000"/>
                </a:solidFill>
                <a:latin typeface="Arial" charset="0"/>
              </a:rPr>
              <a:t>Image feature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547" y="132862"/>
            <a:ext cx="1149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y 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1905000" y="457200"/>
            <a:ext cx="9144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Machine Learning. Machine Learning has really been the… |  by Afroz Chakure | The Startup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0201" y="1034539"/>
            <a:ext cx="4045489" cy="2872299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n on ML Model Validation Serv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4672"/>
            <a:ext cx="8272732" cy="4477109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ow to get a grip on Cross Validati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596" y="112143"/>
            <a:ext cx="7850038" cy="4822319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plitting Data Folders into Training, Validation and Testing Folders using  Shuffling with Python and scikit-learn | by Widsse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905" y="267810"/>
            <a:ext cx="8049858" cy="4733760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AutoShape 2" descr="Machine Learning in 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7044" name="Picture 4" descr="Machine Learning in 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1294" y="460823"/>
            <a:ext cx="5606871" cy="4128267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sebastianraschka.com/images/faq/evaluate-a-model/k-fol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699" y="562183"/>
            <a:ext cx="7142372" cy="4035073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69422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19" y="1013013"/>
            <a:ext cx="8627806" cy="37204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Artificial Intelligence – AI</a:t>
            </a:r>
          </a:p>
          <a:p>
            <a:r>
              <a:rPr lang="en-US" dirty="0"/>
              <a:t>Human actions corresponding AI actions - What constitutes AI</a:t>
            </a:r>
          </a:p>
          <a:p>
            <a:r>
              <a:rPr lang="en-US" dirty="0"/>
              <a:t>Strong AI and weak AI – Introduction and examples</a:t>
            </a:r>
          </a:p>
          <a:p>
            <a:r>
              <a:rPr lang="en-US" dirty="0"/>
              <a:t>Introduction to Machine Learning and the idea of Learning</a:t>
            </a:r>
          </a:p>
          <a:p>
            <a:r>
              <a:rPr lang="en-US" dirty="0"/>
              <a:t>Overview of Neural Networks and its role in AI</a:t>
            </a:r>
          </a:p>
          <a:p>
            <a:r>
              <a:rPr lang="en-US" dirty="0"/>
              <a:t>Complete Machine Learning cycle</a:t>
            </a:r>
          </a:p>
          <a:p>
            <a:r>
              <a:rPr lang="en-US" dirty="0"/>
              <a:t>Supervised and Unsupervised learning</a:t>
            </a:r>
          </a:p>
          <a:p>
            <a:r>
              <a:rPr lang="en-US" dirty="0"/>
              <a:t>Semi-supervised learning and Reinforcement learning</a:t>
            </a:r>
          </a:p>
          <a:p>
            <a:r>
              <a:rPr lang="en-US" dirty="0"/>
              <a:t>Machine Learning techniques and algorithms</a:t>
            </a:r>
          </a:p>
          <a:p>
            <a:r>
              <a:rPr lang="en-US" dirty="0"/>
              <a:t>Neural Networks and Deep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3.1. Cross-validation: evaluating estimator performance — scikit-learn  0.24.2 document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212" y="138023"/>
            <a:ext cx="8600237" cy="4830792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PPT - Evaluation of learned models PowerPoint Presentation, free download -  ID:301119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3480" y="138022"/>
            <a:ext cx="7978430" cy="4893334"/>
          </a:xfrm>
          <a:prstGeom prst="rect">
            <a:avLst/>
          </a:prstGeom>
          <a:noFill/>
        </p:spPr>
      </p:pic>
    </p:spTree>
  </p:cSld>
  <p:clrMapOvr>
    <a:masterClrMapping/>
  </p:clrMapOvr>
  <p:transition spd="slow"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The machine learning framework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742951"/>
            <a:ext cx="8382000" cy="291464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Apply a prediction function to a feature representation of the image to get the desired output:</a:t>
            </a:r>
            <a:r>
              <a:rPr lang="en-US" altLang="en-US" sz="2100" dirty="0"/>
              <a:t/>
            </a:r>
            <a:br>
              <a:rPr lang="en-US" altLang="en-US" sz="2100" dirty="0"/>
            </a:br>
            <a:endParaRPr lang="en-US" altLang="en-US" sz="2100" dirty="0"/>
          </a:p>
          <a:p>
            <a:pPr>
              <a:buFontTx/>
              <a:buNone/>
            </a:pPr>
            <a:r>
              <a:rPr lang="en-US" altLang="en-US" sz="2100" dirty="0">
                <a:solidFill>
                  <a:srgbClr val="0000FF"/>
                </a:solidFill>
              </a:rPr>
              <a:t>			</a:t>
            </a:r>
            <a:r>
              <a:rPr lang="en-US" altLang="en-US" sz="5200" dirty="0">
                <a:solidFill>
                  <a:srgbClr val="0000FF"/>
                </a:solidFill>
              </a:rPr>
              <a:t>f(    ) = “  apple”</a:t>
            </a:r>
          </a:p>
          <a:p>
            <a:pPr>
              <a:buFontTx/>
              <a:buNone/>
            </a:pPr>
            <a:r>
              <a:rPr lang="en-US" altLang="en-US" sz="5200" dirty="0">
                <a:solidFill>
                  <a:srgbClr val="0000FF"/>
                </a:solidFill>
              </a:rPr>
              <a:t>			f(    ) = “  tomato”</a:t>
            </a:r>
          </a:p>
          <a:p>
            <a:pPr>
              <a:buFontTx/>
              <a:buNone/>
            </a:pPr>
            <a:r>
              <a:rPr lang="en-US" altLang="en-US" sz="5200" dirty="0">
                <a:solidFill>
                  <a:srgbClr val="0000FF"/>
                </a:solidFill>
              </a:rPr>
              <a:t>			f(    ) = “  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485900"/>
            <a:ext cx="762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171700"/>
            <a:ext cx="7747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2800350"/>
            <a:ext cx="7747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7315201" y="4936332"/>
            <a:ext cx="18133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L. Lazebnik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3600450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/>
              <a:t>Training: </a:t>
            </a:r>
            <a:r>
              <a:rPr lang="en-US" altLang="en-US" sz="2000" dirty="0"/>
              <a:t>given a </a:t>
            </a:r>
            <a:r>
              <a:rPr lang="en-US" altLang="en-US" sz="2000" i="1" dirty="0"/>
              <a:t>training set </a:t>
            </a:r>
            <a:r>
              <a:rPr lang="en-US" altLang="en-US" sz="2000" dirty="0"/>
              <a:t>of labeled examples</a:t>
            </a:r>
            <a:r>
              <a:rPr lang="en-US" altLang="en-US" sz="2000" i="1" dirty="0"/>
              <a:t> </a:t>
            </a:r>
            <a:r>
              <a:rPr lang="en-US" altLang="en-US" sz="2000" dirty="0">
                <a:solidFill>
                  <a:srgbClr val="0000FF"/>
                </a:solidFill>
              </a:rPr>
              <a:t>{(</a:t>
            </a:r>
            <a:r>
              <a:rPr lang="en-US" altLang="en-US" sz="2000" b="1" dirty="0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000" dirty="0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000" dirty="0">
                <a:solidFill>
                  <a:srgbClr val="0000FF"/>
                </a:solidFill>
              </a:rPr>
              <a:t>), …, (</a:t>
            </a:r>
            <a:r>
              <a:rPr lang="en-US" altLang="en-US" sz="2000" b="1" dirty="0" err="1">
                <a:solidFill>
                  <a:srgbClr val="0000FF"/>
                </a:solidFill>
              </a:rPr>
              <a:t>x</a:t>
            </a:r>
            <a:r>
              <a:rPr lang="en-US" altLang="en-US" sz="20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000" dirty="0" err="1">
                <a:solidFill>
                  <a:srgbClr val="0000FF"/>
                </a:solidFill>
              </a:rPr>
              <a:t>,y</a:t>
            </a:r>
            <a:r>
              <a:rPr lang="en-US" altLang="en-US" sz="20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000" dirty="0">
                <a:solidFill>
                  <a:srgbClr val="0000FF"/>
                </a:solidFill>
              </a:rPr>
              <a:t>)}</a:t>
            </a:r>
            <a:r>
              <a:rPr lang="en-US" altLang="en-US" sz="2000" dirty="0"/>
              <a:t>, estimate the prediction function </a:t>
            </a:r>
            <a:r>
              <a:rPr lang="en-US" altLang="en-US" sz="2000" dirty="0">
                <a:solidFill>
                  <a:srgbClr val="0000FF"/>
                </a:solidFill>
              </a:rPr>
              <a:t>f </a:t>
            </a:r>
            <a:r>
              <a:rPr lang="en-US" altLang="en-US" sz="2000" dirty="0"/>
              <a:t>by minimizing the prediction error on the training set</a:t>
            </a:r>
          </a:p>
          <a:p>
            <a:r>
              <a:rPr lang="en-US" altLang="en-US" sz="2000" b="1" dirty="0"/>
              <a:t>Testing:</a:t>
            </a:r>
            <a:r>
              <a:rPr lang="en-US" altLang="en-US" sz="2000" dirty="0"/>
              <a:t> apply </a:t>
            </a:r>
            <a:r>
              <a:rPr lang="en-US" altLang="en-US" sz="2000" dirty="0">
                <a:solidFill>
                  <a:srgbClr val="0000FF"/>
                </a:solidFill>
              </a:rPr>
              <a:t>f</a:t>
            </a:r>
            <a:r>
              <a:rPr lang="en-US" altLang="en-US" sz="2000" dirty="0"/>
              <a:t> to a never before seen </a:t>
            </a:r>
            <a:r>
              <a:rPr lang="en-US" altLang="en-US" sz="2000" i="1" dirty="0"/>
              <a:t>test example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00FF"/>
                </a:solidFill>
              </a:rPr>
              <a:t>x</a:t>
            </a:r>
            <a:r>
              <a:rPr lang="en-US" altLang="en-US" sz="2000" dirty="0"/>
              <a:t> and output the predicted value </a:t>
            </a:r>
            <a:r>
              <a:rPr lang="en-US" altLang="en-US" sz="2000" dirty="0">
                <a:solidFill>
                  <a:srgbClr val="0000FF"/>
                </a:solidFill>
              </a:rPr>
              <a:t>y </a:t>
            </a:r>
            <a:r>
              <a:rPr lang="en-US" altLang="en-US" sz="2400" dirty="0">
                <a:solidFill>
                  <a:srgbClr val="0000FF"/>
                </a:solidFill>
              </a:rPr>
              <a:t>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29600" cy="536972"/>
          </a:xfrm>
        </p:spPr>
        <p:txBody>
          <a:bodyPr>
            <a:normAutofit/>
          </a:bodyPr>
          <a:lstStyle/>
          <a:p>
            <a:r>
              <a:rPr lang="en-US" dirty="0"/>
              <a:t>What is what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00100"/>
            <a:ext cx="8686800" cy="3886200"/>
          </a:xfrm>
        </p:spPr>
        <p:txBody>
          <a:bodyPr>
            <a:noAutofit/>
          </a:bodyPr>
          <a:lstStyle/>
          <a:p>
            <a:r>
              <a:rPr lang="en-US" dirty="0"/>
              <a:t>In machine learning the pictures or words or actual numbers are the –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– this is ‘x’ the input variable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names you gave for those pictures </a:t>
            </a:r>
            <a:r>
              <a:rPr lang="en-US" dirty="0">
                <a:solidFill>
                  <a:srgbClr val="FF0000"/>
                </a:solidFill>
              </a:rPr>
              <a:t>– LABELS </a:t>
            </a:r>
            <a:r>
              <a:rPr lang="en-US" dirty="0"/>
              <a:t>or</a:t>
            </a:r>
            <a:r>
              <a:rPr lang="en-US" dirty="0">
                <a:solidFill>
                  <a:srgbClr val="FF0000"/>
                </a:solidFill>
              </a:rPr>
              <a:t> OUTPUT </a:t>
            </a:r>
            <a:r>
              <a:rPr lang="en-US" dirty="0"/>
              <a:t>-- labeled output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Program writing in Python, R or C++  -- </a:t>
            </a:r>
            <a:r>
              <a:rPr lang="en-US" dirty="0">
                <a:solidFill>
                  <a:srgbClr val="FF0000"/>
                </a:solidFill>
              </a:rPr>
              <a:t>LEARNING ALGORITHM </a:t>
            </a:r>
            <a:r>
              <a:rPr lang="en-US" dirty="0"/>
              <a:t> -- this is the program you write in python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 equations which you have built – the model of an apple you have in mind - </a:t>
            </a:r>
            <a:r>
              <a:rPr lang="en-US" dirty="0">
                <a:solidFill>
                  <a:srgbClr val="FF0000"/>
                </a:solidFill>
              </a:rPr>
              <a:t>MODEL – The model is also the function “ f “</a:t>
            </a:r>
          </a:p>
          <a:p>
            <a:r>
              <a:rPr lang="en-US" dirty="0"/>
              <a:t>Then when a real apple is then shown to you, then you say it is an apple, this is the </a:t>
            </a:r>
            <a:r>
              <a:rPr lang="en-US" dirty="0">
                <a:solidFill>
                  <a:srgbClr val="FF0000"/>
                </a:solidFill>
              </a:rPr>
              <a:t>PREDICTED OUTPUT </a:t>
            </a:r>
            <a:r>
              <a:rPr lang="en-US" dirty="0"/>
              <a:t>–  ‘ y’</a:t>
            </a:r>
          </a:p>
          <a:p>
            <a:pPr>
              <a:buNone/>
            </a:pPr>
            <a:r>
              <a:rPr lang="en-US" dirty="0"/>
              <a:t>   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41325" y="114300"/>
            <a:ext cx="8229600" cy="594122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Machine Learning - Terminology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40005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800" b="1" dirty="0"/>
              <a:t>Features</a:t>
            </a:r>
          </a:p>
          <a:p>
            <a:pPr lvl="1"/>
            <a:r>
              <a:rPr lang="en-US" altLang="en-US" dirty="0"/>
              <a:t>The number of features or distinct traits that can be used to describe each item in a quantitative manner</a:t>
            </a:r>
          </a:p>
          <a:p>
            <a:r>
              <a:rPr lang="en-US" altLang="en-US" sz="2800" b="1" dirty="0"/>
              <a:t>Samples</a:t>
            </a:r>
          </a:p>
          <a:p>
            <a:pPr lvl="1"/>
            <a:r>
              <a:rPr lang="en-US" altLang="en-US" dirty="0"/>
              <a:t>A sample is an item to process (e.g. classify). It can be a document, a picture, a sound, a video, a row in database or CSV file, or whatever you can describe with a fixed set of quantitative traits.</a:t>
            </a:r>
          </a:p>
          <a:p>
            <a:r>
              <a:rPr lang="en-US" altLang="en-US" sz="2800" b="1" dirty="0"/>
              <a:t>Feature vector </a:t>
            </a:r>
          </a:p>
          <a:p>
            <a:pPr lvl="1"/>
            <a:r>
              <a:rPr lang="en-US" altLang="en-US" dirty="0"/>
              <a:t>is an n-dimensional vector of numerical  features that represent some object.</a:t>
            </a:r>
          </a:p>
          <a:p>
            <a:r>
              <a:rPr lang="en-US" altLang="en-US" sz="2800" b="1" dirty="0"/>
              <a:t>Feature extraction</a:t>
            </a:r>
          </a:p>
          <a:p>
            <a:pPr lvl="1"/>
            <a:r>
              <a:rPr lang="en-US" altLang="en-US" dirty="0"/>
              <a:t>Preparation of feature vector</a:t>
            </a:r>
          </a:p>
          <a:p>
            <a:pPr lvl="1"/>
            <a:r>
              <a:rPr lang="en-US" altLang="en-US" dirty="0"/>
              <a:t> transforms the data in the high-dimensional space to a space of fewer </a:t>
            </a:r>
            <a:r>
              <a:rPr lang="en-US" altLang="en-US" u="sng" dirty="0"/>
              <a:t>dimensions</a:t>
            </a:r>
            <a:r>
              <a:rPr lang="en-US" altLang="en-US" dirty="0"/>
              <a:t>.</a:t>
            </a:r>
          </a:p>
          <a:p>
            <a:r>
              <a:rPr lang="en-US" altLang="en-US" sz="2800" b="1" dirty="0"/>
              <a:t>Training/Evolution set </a:t>
            </a:r>
          </a:p>
          <a:p>
            <a:pPr lvl="1"/>
            <a:r>
              <a:rPr lang="en-US" altLang="en-US" dirty="0"/>
              <a:t>Set of data to discover potentially predictive relationships. 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6592" y="-143933"/>
            <a:ext cx="10158663" cy="5287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27651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94122"/>
          </a:xfrm>
        </p:spPr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C00000"/>
                </a:solidFill>
              </a:rPr>
              <a:t>Machine Learning – How it is done?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7800" y="742950"/>
            <a:ext cx="1600200" cy="6286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177528"/>
            <a:ext cx="2438400" cy="2308622"/>
            <a:chOff x="228600" y="1417320"/>
            <a:chExt cx="2438400" cy="2849880"/>
          </a:xfrm>
        </p:grpSpPr>
        <p:sp>
          <p:nvSpPr>
            <p:cNvPr id="27672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455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>
                  <a:solidFill>
                    <a:srgbClr val="000000"/>
                  </a:solidFill>
                  <a:latin typeface="Arial" charset="0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1828800"/>
            <a:ext cx="1371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27655" name="TextBox 13"/>
          <p:cNvSpPr txBox="1">
            <a:spLocks noChangeArrowheads="1"/>
          </p:cNvSpPr>
          <p:nvPr/>
        </p:nvSpPr>
        <p:spPr bwMode="auto">
          <a:xfrm>
            <a:off x="523875" y="783432"/>
            <a:ext cx="15819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8006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78513" y="1447800"/>
            <a:ext cx="3429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714" y="3600451"/>
            <a:ext cx="1437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 b="1">
                <a:solidFill>
                  <a:srgbClr val="000000"/>
                </a:solidFill>
                <a:latin typeface="Arial" charset="0"/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4797028"/>
            <a:ext cx="13132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Arial" charset="0"/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858000" y="20574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1828800"/>
            <a:ext cx="1524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4171950"/>
            <a:ext cx="17526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440055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668" name="TextBox 30"/>
          <p:cNvSpPr txBox="1">
            <a:spLocks noChangeArrowheads="1"/>
          </p:cNvSpPr>
          <p:nvPr/>
        </p:nvSpPr>
        <p:spPr bwMode="auto">
          <a:xfrm>
            <a:off x="6324600" y="4936332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200">
                <a:solidFill>
                  <a:srgbClr val="A6A6A6"/>
                </a:solidFill>
                <a:latin typeface="Arial" charset="0"/>
              </a:rPr>
              <a:t>Slide credit: D. Hoiem and L. Lazebnik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934200" y="440055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276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1" y="1828800"/>
            <a:ext cx="22383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229100"/>
            <a:ext cx="8001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images-1.medium.com/max/800/0*Y4F8zOK84K5TlCEY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http://sungsoo.github.io/2017/03/28/three-things-you-need-to-know-about-machine-learning.html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supervised learning vs unsupervised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617412" cy="914400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Supervised learning</a:t>
            </a:r>
            <a:r>
              <a:rPr lang="en-US" dirty="0"/>
              <a:t> is the machine </a:t>
            </a:r>
            <a:r>
              <a:rPr lang="en-US" b="1" dirty="0"/>
              <a:t>learning</a:t>
            </a:r>
            <a:r>
              <a:rPr lang="en-US" dirty="0"/>
              <a:t> task of inferring a function from labeled training data. The training data consist of a set of training examples. </a:t>
            </a:r>
          </a:p>
          <a:p>
            <a:r>
              <a:rPr lang="en-US" dirty="0"/>
              <a:t>In </a:t>
            </a:r>
            <a:r>
              <a:rPr lang="en-US" b="1" dirty="0"/>
              <a:t>supervised learning</a:t>
            </a:r>
            <a:r>
              <a:rPr lang="en-US" dirty="0"/>
              <a:t>, each example is a pair consisting of an input object (typically a vector) and a desired output value (also called the supervisory signal)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/>
              <a:t>Unsupervised 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Unsupervised learning</a:t>
            </a:r>
            <a:r>
              <a:rPr lang="en-US" dirty="0"/>
              <a:t> is a type </a:t>
            </a:r>
            <a:r>
              <a:rPr lang="en-US"/>
              <a:t>of machine </a:t>
            </a:r>
            <a:r>
              <a:rPr lang="en-US" b="1"/>
              <a:t>learning</a:t>
            </a:r>
            <a:r>
              <a:rPr lang="en-US" dirty="0"/>
              <a:t> algorithm used to draw inferences from datasets consisting of input data without labeled responses. </a:t>
            </a:r>
          </a:p>
          <a:p>
            <a:r>
              <a:rPr lang="en-US" dirty="0"/>
              <a:t>The most common </a:t>
            </a:r>
            <a:r>
              <a:rPr lang="en-US" b="1" dirty="0"/>
              <a:t>unsupervised learning</a:t>
            </a:r>
            <a:r>
              <a:rPr lang="en-US" dirty="0"/>
              <a:t> method is cluster analysis, which is used for exploratory data analysis to find hidden patterns or grouping in data.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Image result for un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5055443" cy="914400"/>
          </a:xfrm>
        </p:spPr>
        <p:txBody>
          <a:bodyPr/>
          <a:lstStyle/>
          <a:p>
            <a:r>
              <a:rPr lang="en-US" dirty="0"/>
              <a:t>Semi-Supervised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Semi</a:t>
            </a:r>
            <a:r>
              <a:rPr lang="en-US" dirty="0"/>
              <a:t>-</a:t>
            </a:r>
            <a:r>
              <a:rPr lang="en-US" b="1" dirty="0"/>
              <a:t>supervised learning</a:t>
            </a:r>
            <a:r>
              <a:rPr lang="en-US" dirty="0"/>
              <a:t> is a class of </a:t>
            </a:r>
            <a:r>
              <a:rPr lang="en-US" b="1" dirty="0"/>
              <a:t>supervised learning</a:t>
            </a:r>
            <a:r>
              <a:rPr lang="en-US" dirty="0"/>
              <a:t> tasks and techniques that also make use of unlabeled data for training – typically a small amount of labeled data with a large amount of unlabeled data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726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Image result for semi supervised learning machine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0"/>
            <a:ext cx="103632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18" y="256032"/>
            <a:ext cx="4344243" cy="914400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Reinforcement learning, in the context of artificial intelligence, is a type of dynamic programming that trains algorithms using a system of reward and punishment.</a:t>
            </a:r>
          </a:p>
          <a:p>
            <a:r>
              <a:rPr lang="en-US" dirty="0"/>
              <a:t>A reinforcement learning algorithm, or agent, learns by interacting with its environment. The agent receives rewards by performing correctly and penalties for performing incorrectly. The agent learns without intervention from a human by maximizing its reward and minimizing its penalty.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5800" y="0"/>
            <a:ext cx="10439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Image result for examples for reinforcement learn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7200" y="-1"/>
            <a:ext cx="10058400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94122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857250"/>
            <a:ext cx="4040188" cy="514350"/>
          </a:xfrm>
        </p:spPr>
        <p:txBody>
          <a:bodyPr/>
          <a:lstStyle/>
          <a:p>
            <a:r>
              <a:rPr lang="en-US" dirty="0"/>
              <a:t>Humans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28750"/>
            <a:ext cx="4290646" cy="356949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We see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speak and we listen to other people speak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read from a given text, understand and write text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smell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touch, move and run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think, reason, make decisions in real time based on current inputs and experience, learn, extract useful information from data, perform cognitive functions such as problem solving,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We feel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1" y="1028701"/>
            <a:ext cx="4041775" cy="3345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1" y="1428750"/>
            <a:ext cx="4270375" cy="33718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Computer Vision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Speech recognition / voice recognition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Natural Language Processing (NLP)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Nothing still, may be possible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Kinematics and robotics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General AI – just starting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Nothing still, is it really possible?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– General Intelligence – Strong AI – Broad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8700"/>
            <a:ext cx="8686800" cy="3886200"/>
          </a:xfrm>
        </p:spPr>
        <p:txBody>
          <a:bodyPr>
            <a:normAutofit/>
          </a:bodyPr>
          <a:lstStyle/>
          <a:p>
            <a:r>
              <a:rPr lang="en-US" dirty="0"/>
              <a:t>Machines that mimic the cognitive functions that humans associate with other human minds, such as “complete learning” and “problem solving”.</a:t>
            </a:r>
          </a:p>
          <a:p>
            <a:r>
              <a:rPr lang="en-US" dirty="0"/>
              <a:t>This is Strong AI or Full AI</a:t>
            </a:r>
          </a:p>
          <a:p>
            <a:r>
              <a:rPr lang="en-US" dirty="0"/>
              <a:t>General AI or Full AI is the complete cognitive abilities and decision making sensory range of properties that human’s have.</a:t>
            </a:r>
          </a:p>
          <a:p>
            <a:r>
              <a:rPr lang="en-US" dirty="0"/>
              <a:t>Nobody in the world has successfully make products in General AI, the likes of – think Arnold Schwarzenegger in terminator or </a:t>
            </a:r>
            <a:r>
              <a:rPr lang="en-US" dirty="0" err="1"/>
              <a:t>Chitti</a:t>
            </a:r>
            <a:r>
              <a:rPr lang="en-US" dirty="0"/>
              <a:t> in Robot 1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- Examples of Applied AI – Weak AI – Narrow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/>
              <a:t>Domain specific chat bots like the Wipro's helpline or in general any immigration help system</a:t>
            </a:r>
          </a:p>
          <a:p>
            <a:r>
              <a:rPr lang="en-US" sz="2400" dirty="0"/>
              <a:t>Amazon’s recommendation Engine</a:t>
            </a:r>
          </a:p>
          <a:p>
            <a:r>
              <a:rPr lang="en-US" sz="2400" dirty="0"/>
              <a:t>deep blue the first computer based chess playing champion</a:t>
            </a:r>
          </a:p>
          <a:p>
            <a:r>
              <a:rPr lang="en-US" sz="2400" dirty="0"/>
              <a:t>The Advanced Driver Assistance Systems  (ADAS)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08422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- Examples of Applied AI – Weak AI – Narrow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85850"/>
            <a:ext cx="8839200" cy="3508772"/>
          </a:xfrm>
        </p:spPr>
        <p:txBody>
          <a:bodyPr>
            <a:noAutofit/>
          </a:bodyPr>
          <a:lstStyle/>
          <a:p>
            <a:r>
              <a:rPr lang="en-US" sz="2400" dirty="0"/>
              <a:t>Amazon’s “echo dot” and “echo plus” voice recognition systems</a:t>
            </a:r>
          </a:p>
          <a:p>
            <a:r>
              <a:rPr lang="en-US" sz="2400" dirty="0"/>
              <a:t>NEST home connectivity startup acquired by </a:t>
            </a:r>
            <a:r>
              <a:rPr lang="en-US" sz="2400" dirty="0" err="1"/>
              <a:t>google</a:t>
            </a:r>
            <a:r>
              <a:rPr lang="en-US" sz="2400" dirty="0"/>
              <a:t> in 2014</a:t>
            </a:r>
          </a:p>
          <a:p>
            <a:r>
              <a:rPr lang="en-US" sz="2400" b="1" dirty="0"/>
              <a:t>Pandora Internet Radio</a:t>
            </a:r>
            <a:r>
              <a:rPr lang="en-US" sz="2400" dirty="0"/>
              <a:t> is a music streaming service and automated music recommendation service powered by the Music Genome Project</a:t>
            </a:r>
          </a:p>
          <a:p>
            <a:r>
              <a:rPr lang="en-US" sz="2400" dirty="0"/>
              <a:t>Deep mind of </a:t>
            </a:r>
            <a:r>
              <a:rPr lang="en-US" sz="2400" dirty="0" err="1"/>
              <a:t>google</a:t>
            </a:r>
            <a:r>
              <a:rPr lang="en-US" sz="2400" dirty="0"/>
              <a:t> is now in Applied AI, but they want to keep their mind on General AI as well </a:t>
            </a:r>
            <a:r>
              <a:rPr lang="en-US" sz="2400" dirty="0">
                <a:hlinkClick r:id="rId2"/>
              </a:rPr>
              <a:t>https://deepmind.com/about/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u="none" dirty="0"/>
              <a:t>      Artificial Neural Networks and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artificial neuron network (ANN) is a computational model based on the structure and functions of biological neural networks. Information that flows through the network affects the structure of the ANN because a neural network changes - or learns, in a sense - based on that input and output. </a:t>
            </a:r>
          </a:p>
          <a:p>
            <a:r>
              <a:rPr lang="en-US" dirty="0"/>
              <a:t>ANNs are considered nonlinear statistical data modeling tools where the complex relationships between inputs and outputs are modeled or patterns are found. ANN is also known as a neural network.</a:t>
            </a:r>
          </a:p>
          <a:p>
            <a:r>
              <a:rPr lang="en-US" dirty="0"/>
              <a:t>Deep learning is the technology that uses neural networks where there are more than two hidden layers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age result for neural networks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9426dbe4439330ee44a406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Wipro 2017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noFill/>
        </a:ln>
        <a:effectLst/>
      </a:spPr>
      <a:bodyPr rtlCol="0" anchor="ctr"/>
      <a:lstStyle>
        <a:defPPr marL="171450" indent="-171450" algn="ctr">
          <a:buClr>
            <a:srgbClr val="00B0F0"/>
          </a:buClr>
          <a:buFont typeface="Arial" panose="020B0604020202020204" pitchFamily="34" charset="0"/>
          <a:buChar char="•"/>
          <a:defRPr sz="1200" dirty="0">
            <a:solidFill>
              <a:schemeClr val="accent2"/>
            </a:solidFill>
            <a:latin typeface="Arial 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Wipro_New Template" id="{2AE88C08-073D-4CC4-9E00-70A51C8127D9}" vid="{A4CA8AF7-55CB-42B3-BD30-44794E5177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Wipro_New Template</Template>
  <TotalTime>18832</TotalTime>
  <Words>957</Words>
  <Application>Microsoft Office PowerPoint</Application>
  <PresentationFormat>On-screen Show (16:9)</PresentationFormat>
  <Paragraphs>137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Wipro 2017 PPT Theme</vt:lpstr>
      <vt:lpstr>Slide 1</vt:lpstr>
      <vt:lpstr>Agenda</vt:lpstr>
      <vt:lpstr>Slide 3</vt:lpstr>
      <vt:lpstr>Artificial Intelligence</vt:lpstr>
      <vt:lpstr>Artificial Intelligence – General Intelligence – Strong AI – Broad AI</vt:lpstr>
      <vt:lpstr>Artificial Intelligence - Examples of Applied AI – Weak AI – Narrow AI</vt:lpstr>
      <vt:lpstr>Artificial Intelligence - Examples of Applied AI – Weak AI – Narrow AI</vt:lpstr>
      <vt:lpstr>      Artificial Neural Networks and Deep Learning</vt:lpstr>
      <vt:lpstr>Slide 9</vt:lpstr>
      <vt:lpstr>Slide 10</vt:lpstr>
      <vt:lpstr>What is Machine Learning – Tom Mitchell</vt:lpstr>
      <vt:lpstr>Slide 12</vt:lpstr>
      <vt:lpstr> Learning (Training)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The machine learning framework</vt:lpstr>
      <vt:lpstr>What is what in ML</vt:lpstr>
      <vt:lpstr>Machine Learning - Terminology</vt:lpstr>
      <vt:lpstr>Slide 25</vt:lpstr>
      <vt:lpstr>Machine Learning – How it is done?</vt:lpstr>
      <vt:lpstr>Slide 27</vt:lpstr>
      <vt:lpstr>Slide 28</vt:lpstr>
      <vt:lpstr>Supervised Learning</vt:lpstr>
      <vt:lpstr>Slide 30</vt:lpstr>
      <vt:lpstr>Unsupervised  Learning</vt:lpstr>
      <vt:lpstr>Slide 32</vt:lpstr>
      <vt:lpstr>Slide 33</vt:lpstr>
      <vt:lpstr>Semi-Supervised Learning</vt:lpstr>
      <vt:lpstr>Slide 35</vt:lpstr>
      <vt:lpstr>Slide 36</vt:lpstr>
      <vt:lpstr>Reinforcement Learning</vt:lpstr>
      <vt:lpstr>Slide 38</vt:lpstr>
      <vt:lpstr>Slide 39</vt:lpstr>
    </vt:vector>
  </TitlesOfParts>
  <Company>Wipro Limited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Corp_Presentation_Template</dc:subject>
  <dc:creator>Wipro Ltd.</dc:creator>
  <cp:lastModifiedBy>Gururajan</cp:lastModifiedBy>
  <cp:revision>698</cp:revision>
  <dcterms:created xsi:type="dcterms:W3CDTF">2017-04-27T10:03:54Z</dcterms:created>
  <dcterms:modified xsi:type="dcterms:W3CDTF">2021-05-19T16:09:14Z</dcterms:modified>
  <cp:contentStatus>2017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RMEHT@wipro.com</vt:lpwstr>
  </property>
  <property fmtid="{D5CDD505-2E9C-101B-9397-08002B2CF9AE}" pid="6" name="MSIP_Label_a3599e32-523d-45cf-80c8-50d522cc3338_SetDate">
    <vt:lpwstr>2018-06-07T18:33:40.8839032+05:30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